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pdf" ContentType="application/pdf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  <p:sldMasterId id="2147483663" r:id="rId3"/>
  </p:sldMasterIdLst>
  <p:notesMasterIdLst>
    <p:notesMasterId r:id="rId37"/>
  </p:notesMasterIdLst>
  <p:handoutMasterIdLst>
    <p:handoutMasterId r:id="rId38"/>
  </p:handoutMasterIdLst>
  <p:sldIdLst>
    <p:sldId id="632" r:id="rId4"/>
    <p:sldId id="625" r:id="rId5"/>
    <p:sldId id="626" r:id="rId6"/>
    <p:sldId id="627" r:id="rId7"/>
    <p:sldId id="628" r:id="rId8"/>
    <p:sldId id="629" r:id="rId9"/>
    <p:sldId id="630" r:id="rId10"/>
    <p:sldId id="631" r:id="rId11"/>
    <p:sldId id="633" r:id="rId12"/>
    <p:sldId id="634" r:id="rId13"/>
    <p:sldId id="635" r:id="rId14"/>
    <p:sldId id="636" r:id="rId15"/>
    <p:sldId id="637" r:id="rId16"/>
    <p:sldId id="638" r:id="rId17"/>
    <p:sldId id="639" r:id="rId18"/>
    <p:sldId id="640" r:id="rId19"/>
    <p:sldId id="641" r:id="rId20"/>
    <p:sldId id="642" r:id="rId21"/>
    <p:sldId id="643" r:id="rId22"/>
    <p:sldId id="653" r:id="rId23"/>
    <p:sldId id="644" r:id="rId24"/>
    <p:sldId id="648" r:id="rId25"/>
    <p:sldId id="649" r:id="rId26"/>
    <p:sldId id="655" r:id="rId27"/>
    <p:sldId id="657" r:id="rId28"/>
    <p:sldId id="658" r:id="rId29"/>
    <p:sldId id="650" r:id="rId30"/>
    <p:sldId id="651" r:id="rId31"/>
    <p:sldId id="652" r:id="rId32"/>
    <p:sldId id="659" r:id="rId33"/>
    <p:sldId id="660" r:id="rId34"/>
    <p:sldId id="656" r:id="rId35"/>
    <p:sldId id="661" r:id="rId36"/>
  </p:sldIdLst>
  <p:sldSz cx="9906000" cy="6858000" type="A4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-65" charset="0"/>
        <a:ea typeface="ＭＳ Ｐゴシック" pitchFamily="-65" charset="-128"/>
        <a:cs typeface="ＭＳ Ｐゴシック" pitchFamily="-65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-65" charset="0"/>
        <a:ea typeface="ＭＳ Ｐゴシック" pitchFamily="-65" charset="-128"/>
        <a:cs typeface="ＭＳ Ｐゴシック" pitchFamily="-65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-65" charset="0"/>
        <a:ea typeface="ＭＳ Ｐゴシック" pitchFamily="-65" charset="-128"/>
        <a:cs typeface="ＭＳ Ｐゴシック" pitchFamily="-65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-65" charset="0"/>
        <a:ea typeface="ＭＳ Ｐゴシック" pitchFamily="-65" charset="-128"/>
        <a:cs typeface="ＭＳ Ｐゴシック" pitchFamily="-65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-65" charset="0"/>
        <a:ea typeface="ＭＳ Ｐゴシック" pitchFamily="-65" charset="-128"/>
        <a:cs typeface="ＭＳ Ｐゴシック" pitchFamily="-65" charset="-128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Calibri" pitchFamily="-65" charset="0"/>
        <a:ea typeface="ＭＳ Ｐゴシック" pitchFamily="-65" charset="-128"/>
        <a:cs typeface="ＭＳ Ｐゴシック" pitchFamily="-65" charset="-128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Calibri" pitchFamily="-65" charset="0"/>
        <a:ea typeface="ＭＳ Ｐゴシック" pitchFamily="-65" charset="-128"/>
        <a:cs typeface="ＭＳ Ｐゴシック" pitchFamily="-65" charset="-128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Calibri" pitchFamily="-65" charset="0"/>
        <a:ea typeface="ＭＳ Ｐゴシック" pitchFamily="-65" charset="-128"/>
        <a:cs typeface="ＭＳ Ｐゴシック" pitchFamily="-65" charset="-128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Calibri" pitchFamily="-65" charset="0"/>
        <a:ea typeface="ＭＳ Ｐゴシック" pitchFamily="-65" charset="-128"/>
        <a:cs typeface="ＭＳ Ｐゴシック" pitchFamily="-65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503"/>
    <a:srgbClr val="1600FF"/>
    <a:srgbClr val="FF2626"/>
    <a:srgbClr val="2286A4"/>
    <a:srgbClr val="808080"/>
    <a:srgbClr val="FF4000"/>
    <a:srgbClr val="FF2A2A"/>
    <a:srgbClr val="0000FF"/>
    <a:srgbClr val="E2751D"/>
    <a:srgbClr val="7EB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6221" autoAdjust="0"/>
    <p:restoredTop sz="91543" autoAdjust="0"/>
  </p:normalViewPr>
  <p:slideViewPr>
    <p:cSldViewPr snapToGrid="0" snapToObjects="1">
      <p:cViewPr>
        <p:scale>
          <a:sx n="130" d="100"/>
          <a:sy n="130" d="100"/>
        </p:scale>
        <p:origin x="-690" y="792"/>
      </p:cViewPr>
      <p:guideLst>
        <p:guide orient="horz" pos="4038"/>
        <p:guide pos="3120"/>
      </p:guideLst>
    </p:cSldViewPr>
  </p:slideViewPr>
  <p:outlineViewPr>
    <p:cViewPr>
      <p:scale>
        <a:sx n="33" d="100"/>
        <a:sy n="33" d="100"/>
      </p:scale>
      <p:origin x="0" y="1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984"/>
    </p:cViewPr>
  </p:sorterViewPr>
  <p:notesViewPr>
    <p:cSldViewPr snapToGrid="0" snapToObjects="1">
      <p:cViewPr varScale="1">
        <p:scale>
          <a:sx n="88" d="100"/>
          <a:sy n="88" d="100"/>
        </p:scale>
        <p:origin x="-31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0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fld id="{CEC40441-14A5-3D41-83DA-D893AC3403E5}" type="datetime1">
              <a:rPr lang="fr-FR"/>
              <a:pPr>
                <a:defRPr/>
              </a:pPr>
              <a:t>19/10/2015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fld id="{4D614AFC-61E6-614E-9E81-9449A396101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328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fld id="{B7AF5B70-570F-E647-9D68-2210CBDB9518}" type="datetime1">
              <a:rPr lang="fr-FR"/>
              <a:pPr>
                <a:defRPr/>
              </a:pPr>
              <a:t>19/10/2015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0"/>
            <a:r>
              <a:rPr lang="fr-FR" noProof="0"/>
              <a:t>Deuxième niveau</a:t>
            </a:r>
          </a:p>
          <a:p>
            <a:pPr lvl="0"/>
            <a:r>
              <a:rPr lang="fr-FR" noProof="0"/>
              <a:t>Troisième niveau</a:t>
            </a:r>
          </a:p>
          <a:p>
            <a:pPr lvl="0"/>
            <a:r>
              <a:rPr lang="fr-FR" noProof="0"/>
              <a:t>Quatrième niveau</a:t>
            </a:r>
          </a:p>
          <a:p>
            <a:pPr lv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fld id="{EB6318D7-D020-3B40-B4F4-79D6ACE3CBE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6465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12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fr-FR" sz="2400"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Whereas the nonlinear refractive index change induced by the pulse front edge detunes the cavity resonance, it also contributes to a decrease of the coupling efﬁciency for the rest of the pulse. It means that only one part</a:t>
            </a:r>
            <a:r>
              <a:rPr lang="en-US" baseline="0" dirty="0" smtClean="0"/>
              <a:t> </a:t>
            </a:r>
            <a:r>
              <a:rPr lang="en-US" dirty="0" smtClean="0"/>
              <a:t>of the pulse energy is effective to perform the optical switching operation.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211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accurately tailored chirped pulse, whose instantaneous frequency coincides with the nonlinear resonance drift, which allows the light </a:t>
            </a:r>
            <a:r>
              <a:rPr lang="en-US" smtClean="0"/>
              <a:t>to efﬁciently build-up </a:t>
            </a:r>
            <a:r>
              <a:rPr lang="en-US" dirty="0" smtClean="0"/>
              <a:t>inside the cavity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318D7-D020-3B40-B4F4-79D6ACE3CBE0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df"/><Relationship Id="rId5" Type="http://schemas.openxmlformats.org/officeDocument/2006/relationships/image" Target="../media/image2.png"/><Relationship Id="rId4" Type="http://schemas.openxmlformats.org/officeDocument/2006/relationships/image" Target="../media/image2.pd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jpeg"/><Relationship Id="rId7" Type="http://schemas.openxmlformats.org/officeDocument/2006/relationships/image" Target="../media/image1.pd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-6350" y="6478588"/>
            <a:ext cx="9912350" cy="385762"/>
            <a:chOff x="-4" y="4184"/>
            <a:chExt cx="5764" cy="212"/>
          </a:xfrm>
        </p:grpSpPr>
        <p:sp>
          <p:nvSpPr>
            <p:cNvPr id="5" name="Rectangle 9"/>
            <p:cNvSpPr>
              <a:spLocks noChangeArrowheads="1"/>
            </p:cNvSpPr>
            <p:nvPr userDrawn="1"/>
          </p:nvSpPr>
          <p:spPr bwMode="auto">
            <a:xfrm>
              <a:off x="1692" y="4184"/>
              <a:ext cx="4068" cy="212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3366B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 sz="1800">
                <a:latin typeface="Calibri" pitchFamily="-107" charset="0"/>
                <a:ea typeface="Calibri" pitchFamily="-107" charset="0"/>
                <a:cs typeface="Calibri" pitchFamily="-107" charset="0"/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 userDrawn="1"/>
          </p:nvSpPr>
          <p:spPr bwMode="auto">
            <a:xfrm>
              <a:off x="-4" y="4184"/>
              <a:ext cx="1772" cy="212"/>
            </a:xfrm>
            <a:prstGeom prst="rect">
              <a:avLst/>
            </a:prstGeom>
            <a:gradFill rotWithShape="1">
              <a:gsLst>
                <a:gs pos="0">
                  <a:srgbClr val="3366B1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 sz="1800">
                <a:latin typeface="Calibri" pitchFamily="-107" charset="0"/>
                <a:ea typeface="Calibri" pitchFamily="-107" charset="0"/>
                <a:cs typeface="Calibri" pitchFamily="-107" charset="0"/>
              </a:endParaRPr>
            </a:p>
          </p:txBody>
        </p:sp>
      </p:grpSp>
      <p:sp>
        <p:nvSpPr>
          <p:cNvPr id="7" name="AutoShape 43"/>
          <p:cNvSpPr>
            <a:spLocks noChangeArrowheads="1"/>
          </p:cNvSpPr>
          <p:nvPr/>
        </p:nvSpPr>
        <p:spPr bwMode="auto">
          <a:xfrm>
            <a:off x="469900" y="650875"/>
            <a:ext cx="9178925" cy="698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1"/>
              </a:gs>
              <a:gs pos="100000">
                <a:srgbClr val="F18E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fr-FR" sz="1800"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490788" y="6488113"/>
            <a:ext cx="4860925" cy="366712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fr-FR" sz="1800">
                <a:solidFill>
                  <a:schemeClr val="accent2"/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N. Dubreuil – Poste Prof. IOGS/P11 n°1812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2125663" y="5832475"/>
            <a:ext cx="50673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1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2972" y="273054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fld id="{57518FD0-C5E2-4D08-B2D3-5B618F387B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66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fld id="{57518FD0-C5E2-4D08-B2D3-5B618F387B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7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fld id="{57518FD0-C5E2-4D08-B2D3-5B618F387B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21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850" y="274643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00" y="274643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fld id="{57518FD0-C5E2-4D08-B2D3-5B618F387B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4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eader-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138"/>
            <a:ext cx="9906000" cy="8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94339" y="1125538"/>
            <a:ext cx="9517327" cy="21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altLang="en-US" sz="180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5125" name="Picture 5" descr="header-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7328"/>
            <a:ext cx="990600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omepage"/>
          <p:cNvSpPr>
            <a:spLocks noChangeAspect="1" noChangeArrowheads="1"/>
          </p:cNvSpPr>
          <p:nvPr userDrawn="1"/>
        </p:nvSpPr>
        <p:spPr bwMode="auto">
          <a:xfrm>
            <a:off x="168539" y="-419100"/>
            <a:ext cx="1712913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237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09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85283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50837" y="1196975"/>
            <a:ext cx="437515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91088" y="1196975"/>
            <a:ext cx="437515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6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20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8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6350" y="6478588"/>
            <a:ext cx="9912350" cy="385762"/>
            <a:chOff x="-4" y="4184"/>
            <a:chExt cx="5764" cy="212"/>
          </a:xfrm>
        </p:grpSpPr>
        <p:sp>
          <p:nvSpPr>
            <p:cNvPr id="3" name="Rectangle 9"/>
            <p:cNvSpPr>
              <a:spLocks noChangeArrowheads="1"/>
            </p:cNvSpPr>
            <p:nvPr userDrawn="1"/>
          </p:nvSpPr>
          <p:spPr bwMode="auto">
            <a:xfrm>
              <a:off x="1692" y="4184"/>
              <a:ext cx="4068" cy="212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3366B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 sz="1800">
                <a:latin typeface="Calibri" pitchFamily="-107" charset="0"/>
                <a:ea typeface="Calibri" pitchFamily="-107" charset="0"/>
                <a:cs typeface="Calibri" pitchFamily="-107" charset="0"/>
              </a:endParaRPr>
            </a:p>
          </p:txBody>
        </p:sp>
        <p:sp>
          <p:nvSpPr>
            <p:cNvPr id="4" name="Rectangle 8"/>
            <p:cNvSpPr>
              <a:spLocks noChangeArrowheads="1"/>
            </p:cNvSpPr>
            <p:nvPr userDrawn="1"/>
          </p:nvSpPr>
          <p:spPr bwMode="auto">
            <a:xfrm>
              <a:off x="-4" y="4184"/>
              <a:ext cx="1772" cy="212"/>
            </a:xfrm>
            <a:prstGeom prst="rect">
              <a:avLst/>
            </a:prstGeom>
            <a:gradFill rotWithShape="1">
              <a:gsLst>
                <a:gs pos="0">
                  <a:srgbClr val="3366B1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 sz="1800">
                <a:latin typeface="Calibri" pitchFamily="-107" charset="0"/>
                <a:ea typeface="Calibri" pitchFamily="-107" charset="0"/>
                <a:cs typeface="Calibri" pitchFamily="-107" charset="0"/>
              </a:endParaRPr>
            </a:p>
          </p:txBody>
        </p:sp>
      </p:grpSp>
      <p:sp>
        <p:nvSpPr>
          <p:cNvPr id="5" name="AutoShape 43"/>
          <p:cNvSpPr>
            <a:spLocks noChangeArrowheads="1"/>
          </p:cNvSpPr>
          <p:nvPr/>
        </p:nvSpPr>
        <p:spPr bwMode="auto">
          <a:xfrm>
            <a:off x="1928957" y="650874"/>
            <a:ext cx="7719868" cy="920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1"/>
              </a:gs>
              <a:gs pos="100000">
                <a:srgbClr val="F18E00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fr-FR" sz="1800"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238375" y="6488113"/>
            <a:ext cx="6623050" cy="369887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fr-FR" sz="1800" dirty="0" smtClean="0">
                <a:solidFill>
                  <a:schemeClr val="accent2"/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S. Serna </a:t>
            </a:r>
            <a:r>
              <a:rPr lang="fr-FR" sz="1800" i="1" dirty="0" smtClean="0">
                <a:solidFill>
                  <a:schemeClr val="accent2"/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et al. </a:t>
            </a:r>
            <a:r>
              <a:rPr lang="fr-FR" sz="1800" dirty="0" smtClean="0">
                <a:solidFill>
                  <a:schemeClr val="accent2"/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– ECOC 2014 – Cannes, France</a:t>
            </a:r>
            <a:endParaRPr lang="fr-FR" sz="1800" dirty="0">
              <a:solidFill>
                <a:schemeClr val="accent2"/>
              </a:solidFill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pic>
        <p:nvPicPr>
          <p:cNvPr id="10" name="Image 9" descr="logo_IOGS.pdf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8225" y="0"/>
            <a:ext cx="1695450" cy="742950"/>
          </a:xfrm>
          <a:prstGeom prst="rect">
            <a:avLst/>
          </a:prstGeom>
        </p:spPr>
      </p:pic>
      <p:pic>
        <p:nvPicPr>
          <p:cNvPr id="11" name="Image 10" descr="logo_UPS_PPT.pdf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610600" y="0"/>
            <a:ext cx="1295400" cy="1638300"/>
          </a:xfrm>
          <a:prstGeom prst="rect">
            <a:avLst/>
          </a:prstGeom>
        </p:spPr>
      </p:pic>
      <p:pic>
        <p:nvPicPr>
          <p:cNvPr id="12" name="Image 11" descr="CNRS_fr_quadri.pdf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5800" y="5952925"/>
            <a:ext cx="876300" cy="88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289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7670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0661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42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66373" y="41275"/>
            <a:ext cx="2271844" cy="626745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50839" y="41275"/>
            <a:ext cx="6650435" cy="6267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65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74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fld id="{57518FD0-C5E2-4D08-B2D3-5B618F387B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0" descr="header-cent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20" t="61" r="10220" b="20215"/>
          <a:stretch>
            <a:fillRect/>
          </a:stretch>
        </p:blipFill>
        <p:spPr bwMode="auto">
          <a:xfrm>
            <a:off x="9238723" y="1885445"/>
            <a:ext cx="675879" cy="459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2" descr="univ psud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67" y="901904"/>
            <a:ext cx="44542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4" descr="logo_CNR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84" y="1392678"/>
            <a:ext cx="39039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9310952" y="1834545"/>
            <a:ext cx="607087" cy="460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cxnSp>
        <p:nvCxnSpPr>
          <p:cNvPr id="11" name="Connecteur droit 10"/>
          <p:cNvCxnSpPr>
            <a:stCxn id="10" idx="1"/>
          </p:cNvCxnSpPr>
          <p:nvPr userDrawn="1"/>
        </p:nvCxnSpPr>
        <p:spPr>
          <a:xfrm flipV="1">
            <a:off x="9310952" y="0"/>
            <a:ext cx="0" cy="18575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://www.ief.u-psud.fr/~lecoat/IEF.gi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625" y="427252"/>
            <a:ext cx="3800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2" descr="logo_IOGS.pdf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9360272" y="71976"/>
            <a:ext cx="462485" cy="20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2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" name="Picture 101" descr="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3"/>
          <a:stretch>
            <a:fillRect/>
          </a:stretch>
        </p:blipFill>
        <p:spPr bwMode="auto">
          <a:xfrm>
            <a:off x="-1" y="6476301"/>
            <a:ext cx="1990861" cy="38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177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fld id="{57518FD0-C5E2-4D08-B2D3-5B618F387B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9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00" y="1600204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35550" y="1600204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fld id="{57518FD0-C5E2-4D08-B2D3-5B618F387B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3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fld id="{57518FD0-C5E2-4D08-B2D3-5B618F387B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22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/>
          <a:lstStyle/>
          <a:p>
            <a:fld id="{57518FD0-C5E2-4D08-B2D3-5B618F387B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7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58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8" Type="http://schemas.openxmlformats.org/officeDocument/2006/relationships/image" Target="../media/image7.jpeg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10.pdf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5.xml"/><Relationship Id="rId16" Type="http://schemas.microsoft.com/office/2007/relationships/hdphoto" Target="../media/hdphoto1.wdp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0.png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0"/>
            <a:ext cx="91789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027" name="Espace réservé du texte 10"/>
          <p:cNvSpPr>
            <a:spLocks noGrp="1"/>
          </p:cNvSpPr>
          <p:nvPr>
            <p:ph type="body" idx="1"/>
          </p:nvPr>
        </p:nvSpPr>
        <p:spPr bwMode="auto">
          <a:xfrm>
            <a:off x="495300" y="720725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18E0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18E00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18E00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18E00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18E00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F18E00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F18E00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F18E00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F18E00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 descr="header-center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8589"/>
            <a:ext cx="9914602" cy="4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 userDrawn="1"/>
        </p:nvSpPr>
        <p:spPr>
          <a:xfrm>
            <a:off x="2238375" y="6488113"/>
            <a:ext cx="6623050" cy="369887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fr-FR" sz="1800" dirty="0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S. Serna </a:t>
            </a:r>
            <a:r>
              <a:rPr lang="fr-FR" sz="1800" i="1" dirty="0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et al. </a:t>
            </a:r>
            <a:r>
              <a:rPr lang="fr-FR" sz="1800" dirty="0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– </a:t>
            </a:r>
            <a:r>
              <a:rPr lang="fr-FR" sz="1800" dirty="0" err="1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Frontiers</a:t>
            </a:r>
            <a:r>
              <a:rPr lang="fr-FR" sz="1800" dirty="0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 in </a:t>
            </a:r>
            <a:r>
              <a:rPr lang="fr-FR" sz="1800" dirty="0" err="1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Optics</a:t>
            </a:r>
            <a:r>
              <a:rPr lang="fr-FR" sz="1800" dirty="0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 2015 – San Jose</a:t>
            </a:r>
            <a:endParaRPr lang="fr-FR" sz="1800" dirty="0">
              <a:solidFill>
                <a:schemeClr val="bg1">
                  <a:lumMod val="95000"/>
                </a:schemeClr>
              </a:solidFill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pic>
        <p:nvPicPr>
          <p:cNvPr id="33" name="Picture 101" descr="log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3"/>
          <a:stretch>
            <a:fillRect/>
          </a:stretch>
        </p:blipFill>
        <p:spPr bwMode="auto">
          <a:xfrm>
            <a:off x="-1" y="6476301"/>
            <a:ext cx="1990861" cy="38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14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094" y="1053554"/>
            <a:ext cx="8915400" cy="5442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err="1" smtClean="0"/>
              <a:t>Cliquez</a:t>
            </a:r>
            <a:r>
              <a:rPr lang="en-GB" altLang="en-US" dirty="0" smtClean="0"/>
              <a:t> pour modifier les styles du </a:t>
            </a:r>
            <a:r>
              <a:rPr lang="en-GB" altLang="en-US" dirty="0" err="1" smtClean="0"/>
              <a:t>texte</a:t>
            </a:r>
            <a:r>
              <a:rPr lang="en-GB" altLang="en-US" dirty="0" smtClean="0"/>
              <a:t> du masque</a:t>
            </a:r>
          </a:p>
          <a:p>
            <a:pPr lvl="1"/>
            <a:r>
              <a:rPr lang="en-GB" altLang="en-US" dirty="0" err="1" smtClean="0"/>
              <a:t>Deuxième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niveau</a:t>
            </a:r>
            <a:endParaRPr lang="en-GB" altLang="en-US" dirty="0" smtClean="0"/>
          </a:p>
          <a:p>
            <a:pPr lvl="2"/>
            <a:r>
              <a:rPr lang="en-GB" altLang="en-US" dirty="0" err="1" smtClean="0"/>
              <a:t>Troisième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niveau</a:t>
            </a:r>
            <a:endParaRPr lang="en-GB" altLang="en-US" dirty="0" smtClean="0"/>
          </a:p>
          <a:p>
            <a:pPr lvl="3"/>
            <a:r>
              <a:rPr lang="en-GB" altLang="en-US" dirty="0" err="1" smtClean="0"/>
              <a:t>Quatrième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niveau</a:t>
            </a:r>
            <a:endParaRPr lang="en-GB" altLang="en-US" dirty="0" smtClean="0"/>
          </a:p>
          <a:p>
            <a:pPr lvl="4"/>
            <a:r>
              <a:rPr lang="en-GB" altLang="en-US" dirty="0" err="1" smtClean="0"/>
              <a:t>Cinquième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niveau</a:t>
            </a:r>
            <a:endParaRPr lang="en-GB" altLang="en-US" dirty="0" smtClean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01272" y="185840"/>
            <a:ext cx="854220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err="1" smtClean="0"/>
              <a:t>Cliquez</a:t>
            </a:r>
            <a:r>
              <a:rPr lang="en-GB" altLang="en-US" dirty="0" smtClean="0"/>
              <a:t> pour modifier le style du titre</a:t>
            </a:r>
          </a:p>
        </p:txBody>
      </p:sp>
      <p:pic>
        <p:nvPicPr>
          <p:cNvPr id="7" name="Picture 100" descr="header-center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t="31836" r="175" b="21453"/>
          <a:stretch/>
        </p:blipFill>
        <p:spPr bwMode="auto">
          <a:xfrm>
            <a:off x="-39000" y="6498866"/>
            <a:ext cx="9945000" cy="39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1" descr="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3"/>
          <a:stretch>
            <a:fillRect/>
          </a:stretch>
        </p:blipFill>
        <p:spPr bwMode="auto">
          <a:xfrm>
            <a:off x="-1" y="6476302"/>
            <a:ext cx="2156766" cy="38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816865" y="6525227"/>
            <a:ext cx="7174971" cy="369887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 smtClean="0">
                <a:solidFill>
                  <a:prstClr val="white">
                    <a:lumMod val="95000"/>
                  </a:prst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S. Serna </a:t>
            </a:r>
            <a:r>
              <a:rPr lang="fr-FR" sz="1800" i="1" dirty="0" smtClean="0">
                <a:solidFill>
                  <a:prstClr val="white">
                    <a:lumMod val="95000"/>
                  </a:prst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et al. </a:t>
            </a:r>
            <a:r>
              <a:rPr lang="fr-FR" sz="1800" dirty="0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– </a:t>
            </a:r>
            <a:r>
              <a:rPr lang="fr-FR" sz="1800" dirty="0" err="1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Frontiers</a:t>
            </a:r>
            <a:r>
              <a:rPr lang="fr-FR" sz="1800" dirty="0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 in </a:t>
            </a:r>
            <a:r>
              <a:rPr lang="fr-FR" sz="1800" dirty="0" err="1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Optics</a:t>
            </a:r>
            <a:r>
              <a:rPr lang="fr-FR" sz="1800" dirty="0" smtClean="0">
                <a:solidFill>
                  <a:schemeClr val="bg1">
                    <a:lumMod val="95000"/>
                  </a:schemeClr>
                </a:solidFill>
                <a:latin typeface="Calibri" pitchFamily="-107" charset="0"/>
                <a:ea typeface="Calibri" pitchFamily="-107" charset="0"/>
                <a:cs typeface="Calibri" pitchFamily="-107" charset="0"/>
              </a:rPr>
              <a:t> 2015 – San Jose</a:t>
            </a:r>
            <a:endParaRPr lang="fr-FR" sz="1800" dirty="0">
              <a:solidFill>
                <a:prstClr val="white">
                  <a:lumMod val="95000"/>
                </a:prstClr>
              </a:solidFill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pic>
        <p:nvPicPr>
          <p:cNvPr id="11" name="Picture 100" descr="header-cent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20" t="61" r="10220" b="20215"/>
          <a:stretch>
            <a:fillRect/>
          </a:stretch>
        </p:blipFill>
        <p:spPr bwMode="auto">
          <a:xfrm>
            <a:off x="9181841" y="1905722"/>
            <a:ext cx="732202" cy="459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2" descr="univ psud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164" y="922181"/>
            <a:ext cx="482546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4" descr="logo_CNRS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973" y="1412956"/>
            <a:ext cx="4229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260089" y="1854822"/>
            <a:ext cx="657678" cy="460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cxnSp>
        <p:nvCxnSpPr>
          <p:cNvPr id="15" name="Connecteur droit 14"/>
          <p:cNvCxnSpPr>
            <a:stCxn id="14" idx="1"/>
          </p:cNvCxnSpPr>
          <p:nvPr/>
        </p:nvCxnSpPr>
        <p:spPr>
          <a:xfrm flipV="1">
            <a:off x="9260089" y="20277"/>
            <a:ext cx="0" cy="18575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ief.u-psud.fr/~lecoat/IEF.gif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068" y="447530"/>
            <a:ext cx="41174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 16" descr="logo_IOGS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1"/>
              <a:stretch>
                <a:fillRect/>
              </a:stretch>
            </p:blipFill>
          </mc:Choice>
          <mc:Fallback>
            <p:blipFill>
              <a:blip r:embed="rId22"/>
              <a:stretch>
                <a:fillRect/>
              </a:stretch>
            </p:blipFill>
          </mc:Fallback>
        </mc:AlternateContent>
        <p:spPr>
          <a:xfrm>
            <a:off x="9313519" y="92253"/>
            <a:ext cx="501025" cy="20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58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Times New Roman" pitchFamily="18" charset="0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Clr>
          <a:srgbClr val="777777"/>
        </a:buClr>
        <a:buFont typeface="+mj-lt"/>
        <a:buAutoNum type="arabicPeriod"/>
        <a:defRPr sz="2400">
          <a:solidFill>
            <a:srgbClr val="545454"/>
          </a:solidFill>
          <a:latin typeface="+mn-lt"/>
          <a:ea typeface="+mn-ea"/>
          <a:cs typeface="+mn-cs"/>
        </a:defRPr>
      </a:lvl1pPr>
      <a:lvl2pPr marL="800100" indent="-342900" algn="l" rtl="0" eaLnBrk="1" fontAlgn="base" hangingPunct="1">
        <a:spcBef>
          <a:spcPct val="20000"/>
        </a:spcBef>
        <a:spcAft>
          <a:spcPct val="0"/>
        </a:spcAft>
        <a:buClr>
          <a:srgbClr val="777777"/>
        </a:buClr>
        <a:buFont typeface="Arial" panose="020B0604020202020204" pitchFamily="34" charset="0"/>
        <a:buChar char="•"/>
        <a:defRPr sz="2200">
          <a:solidFill>
            <a:srgbClr val="545454"/>
          </a:solidFill>
          <a:latin typeface="+mn-lt"/>
        </a:defRPr>
      </a:lvl2pPr>
      <a:lvl3pPr marL="1371600" indent="-457200" algn="l" rtl="0" eaLnBrk="1" fontAlgn="base" hangingPunct="1">
        <a:spcBef>
          <a:spcPct val="20000"/>
        </a:spcBef>
        <a:spcAft>
          <a:spcPct val="0"/>
        </a:spcAft>
        <a:buClr>
          <a:srgbClr val="777777"/>
        </a:buClr>
        <a:buFont typeface="+mj-lt"/>
        <a:buAutoNum type="arabicPeriod"/>
        <a:defRPr sz="2100">
          <a:solidFill>
            <a:srgbClr val="545454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77777"/>
        </a:buClr>
        <a:buFont typeface="Wingdings" pitchFamily="2" charset="2"/>
        <a:buChar char="§"/>
        <a:defRPr>
          <a:solidFill>
            <a:srgbClr val="545454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77777"/>
        </a:buClr>
        <a:buFont typeface="Wingdings" pitchFamily="2" charset="2"/>
        <a:buChar char="§"/>
        <a:defRPr>
          <a:solidFill>
            <a:srgbClr val="545454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777777"/>
        </a:buClr>
        <a:buFont typeface="Wingdings" pitchFamily="2" charset="2"/>
        <a:buChar char="§"/>
        <a:defRPr>
          <a:solidFill>
            <a:srgbClr val="545454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777777"/>
        </a:buClr>
        <a:buFont typeface="Wingdings" pitchFamily="2" charset="2"/>
        <a:buChar char="§"/>
        <a:defRPr>
          <a:solidFill>
            <a:srgbClr val="545454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777777"/>
        </a:buClr>
        <a:buFont typeface="Wingdings" pitchFamily="2" charset="2"/>
        <a:buChar char="§"/>
        <a:defRPr>
          <a:solidFill>
            <a:srgbClr val="545454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777777"/>
        </a:buClr>
        <a:buFont typeface="Wingdings" pitchFamily="2" charset="2"/>
        <a:buChar char="§"/>
        <a:defRPr>
          <a:solidFill>
            <a:srgbClr val="545454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png"/><Relationship Id="rId11" Type="http://schemas.openxmlformats.org/officeDocument/2006/relationships/image" Target="../media/image23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30.png"/><Relationship Id="rId12" Type="http://schemas.openxmlformats.org/officeDocument/2006/relationships/image" Target="../media/image25.pdf"/><Relationship Id="rId17" Type="http://schemas.openxmlformats.org/officeDocument/2006/relationships/image" Target="../media/image31.wmf"/><Relationship Id="rId2" Type="http://schemas.openxmlformats.org/officeDocument/2006/relationships/slideLayout" Target="../slideLayouts/slideLayout9.xml"/><Relationship Id="rId16" Type="http://schemas.openxmlformats.org/officeDocument/2006/relationships/oleObject" Target="../embeddings/oleObject6.bin"/><Relationship Id="rId20" Type="http://schemas.openxmlformats.org/officeDocument/2006/relationships/image" Target="../media/image21.png"/><Relationship Id="rId1" Type="http://schemas.openxmlformats.org/officeDocument/2006/relationships/vmlDrawing" Target="../drawings/vmlDrawing4.vml"/><Relationship Id="rId15" Type="http://schemas.openxmlformats.org/officeDocument/2006/relationships/image" Target="../media/image33.wmf"/><Relationship Id="rId19" Type="http://schemas.openxmlformats.org/officeDocument/2006/relationships/image" Target="../media/image32.wmf"/><Relationship Id="rId1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4" Type="http://schemas.openxmlformats.org/officeDocument/2006/relationships/image" Target="../media/image27.pdf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4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44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40.wmf"/><Relationship Id="rId2" Type="http://schemas.openxmlformats.org/officeDocument/2006/relationships/slideLayout" Target="../slideLayouts/slideLayout9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41.wmf"/><Relationship Id="rId5" Type="http://schemas.openxmlformats.org/officeDocument/2006/relationships/image" Target="../media/image39.png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30.png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d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d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emf"/><Relationship Id="rId4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3.wmf"/><Relationship Id="rId4" Type="http://schemas.openxmlformats.org/officeDocument/2006/relationships/image" Target="../media/image24.png"/><Relationship Id="rId9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539" y="1772817"/>
            <a:ext cx="8708065" cy="1470025"/>
          </a:xfrm>
        </p:spPr>
        <p:txBody>
          <a:bodyPr>
            <a:noAutofit/>
          </a:bodyPr>
          <a:lstStyle/>
          <a:p>
            <a:r>
              <a:rPr lang="en-US" b="1" dirty="0"/>
              <a:t> Nonlinear Cavity Response under </a:t>
            </a:r>
            <a:r>
              <a:rPr lang="en-US" b="1" dirty="0" smtClean="0"/>
              <a:t>Coherent Excitation</a:t>
            </a:r>
            <a:r>
              <a:rPr lang="en-US" b="1" dirty="0"/>
              <a:t>: Numerical and </a:t>
            </a:r>
            <a:r>
              <a:rPr lang="en-US" b="1" dirty="0" smtClean="0"/>
              <a:t>Experimental Investigation</a:t>
            </a:r>
            <a:endParaRPr lang="fr-FR" b="1" baseline="-2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555" y="3428999"/>
            <a:ext cx="8750300" cy="1876647"/>
          </a:xfrm>
        </p:spPr>
        <p:txBody>
          <a:bodyPr>
            <a:normAutofit fontScale="77500" lnSpcReduction="20000"/>
          </a:bodyPr>
          <a:lstStyle/>
          <a:p>
            <a:r>
              <a:rPr lang="fr-FR" sz="2800" dirty="0">
                <a:solidFill>
                  <a:schemeClr val="tx1"/>
                </a:solidFill>
              </a:rPr>
              <a:t>Samuel </a:t>
            </a:r>
            <a:r>
              <a:rPr lang="fr-FR" sz="2800" dirty="0" smtClean="0">
                <a:solidFill>
                  <a:schemeClr val="tx1"/>
                </a:solidFill>
              </a:rPr>
              <a:t>Serna</a:t>
            </a:r>
            <a:r>
              <a:rPr lang="fr-FR" sz="2800" baseline="30000" dirty="0" smtClean="0">
                <a:solidFill>
                  <a:schemeClr val="tx1"/>
                </a:solidFill>
              </a:rPr>
              <a:t>1,2</a:t>
            </a:r>
            <a:r>
              <a:rPr lang="fr-FR" sz="2800" dirty="0" smtClean="0">
                <a:solidFill>
                  <a:schemeClr val="tx1"/>
                </a:solidFill>
              </a:rPr>
              <a:t> </a:t>
            </a:r>
          </a:p>
          <a:p>
            <a:r>
              <a:rPr lang="fr-FR" sz="2800" dirty="0" smtClean="0">
                <a:solidFill>
                  <a:schemeClr val="tx1"/>
                </a:solidFill>
              </a:rPr>
              <a:t>Jeremy Oden</a:t>
            </a:r>
            <a:r>
              <a:rPr lang="fr-FR" sz="2800" baseline="30000" dirty="0" smtClean="0">
                <a:solidFill>
                  <a:schemeClr val="tx1"/>
                </a:solidFill>
              </a:rPr>
              <a:t>1</a:t>
            </a:r>
            <a:r>
              <a:rPr lang="fr-FR" sz="2800" dirty="0" smtClean="0">
                <a:solidFill>
                  <a:schemeClr val="tx1"/>
                </a:solidFill>
              </a:rPr>
              <a:t>, Xavier </a:t>
            </a:r>
            <a:r>
              <a:rPr lang="fr-FR" sz="2800" dirty="0">
                <a:solidFill>
                  <a:schemeClr val="tx1"/>
                </a:solidFill>
              </a:rPr>
              <a:t>Le </a:t>
            </a:r>
            <a:r>
              <a:rPr lang="fr-FR" sz="2800" dirty="0" smtClean="0">
                <a:solidFill>
                  <a:schemeClr val="tx1"/>
                </a:solidFill>
              </a:rPr>
              <a:t>Roux</a:t>
            </a:r>
            <a:r>
              <a:rPr lang="fr-FR" sz="2800" baseline="30000" dirty="0" smtClean="0">
                <a:solidFill>
                  <a:schemeClr val="tx1"/>
                </a:solidFill>
              </a:rPr>
              <a:t>2</a:t>
            </a:r>
            <a:r>
              <a:rPr lang="fr-FR" sz="2800" dirty="0" smtClean="0">
                <a:solidFill>
                  <a:schemeClr val="tx1"/>
                </a:solidFill>
              </a:rPr>
              <a:t>, Philippe Delaye</a:t>
            </a:r>
            <a:r>
              <a:rPr lang="fr-FR" sz="2800" baseline="30000" dirty="0" smtClean="0">
                <a:solidFill>
                  <a:schemeClr val="tx1"/>
                </a:solidFill>
              </a:rPr>
              <a:t>1</a:t>
            </a:r>
            <a:r>
              <a:rPr lang="fr-FR" sz="2800" dirty="0" smtClean="0">
                <a:solidFill>
                  <a:schemeClr val="tx1"/>
                </a:solidFill>
              </a:rPr>
              <a:t>, </a:t>
            </a:r>
            <a:r>
              <a:rPr lang="fr-FR" sz="2800" dirty="0" err="1" smtClean="0">
                <a:solidFill>
                  <a:schemeClr val="tx1"/>
                </a:solidFill>
              </a:rPr>
              <a:t>Eric</a:t>
            </a:r>
            <a:r>
              <a:rPr lang="fr-FR" sz="2800" dirty="0" smtClean="0">
                <a:solidFill>
                  <a:schemeClr val="tx1"/>
                </a:solidFill>
              </a:rPr>
              <a:t> Cassan</a:t>
            </a:r>
            <a:r>
              <a:rPr lang="fr-FR" sz="2800" baseline="30000" dirty="0" smtClean="0">
                <a:solidFill>
                  <a:schemeClr val="tx1"/>
                </a:solidFill>
              </a:rPr>
              <a:t>2</a:t>
            </a:r>
            <a:r>
              <a:rPr lang="fr-FR" sz="2800" dirty="0" smtClean="0">
                <a:solidFill>
                  <a:schemeClr val="tx1"/>
                </a:solidFill>
              </a:rPr>
              <a:t>, </a:t>
            </a:r>
          </a:p>
          <a:p>
            <a:r>
              <a:rPr lang="fr-FR" sz="2800" dirty="0" smtClean="0">
                <a:solidFill>
                  <a:schemeClr val="tx1"/>
                </a:solidFill>
              </a:rPr>
              <a:t>Nicolas Dubreuil</a:t>
            </a:r>
            <a:r>
              <a:rPr lang="fr-FR" sz="2800" baseline="30000" dirty="0" smtClean="0">
                <a:solidFill>
                  <a:schemeClr val="tx1"/>
                </a:solidFill>
              </a:rPr>
              <a:t>1</a:t>
            </a:r>
            <a:r>
              <a:rPr lang="fr-FR" sz="2800" dirty="0" smtClean="0">
                <a:solidFill>
                  <a:schemeClr val="tx1"/>
                </a:solidFill>
              </a:rPr>
              <a:t> </a:t>
            </a:r>
          </a:p>
          <a:p>
            <a:endParaRPr lang="fr-FR" sz="1800" baseline="30000" dirty="0">
              <a:solidFill>
                <a:schemeClr val="tx1"/>
              </a:solidFill>
            </a:endParaRPr>
          </a:p>
          <a:p>
            <a:r>
              <a:rPr lang="en-US" sz="1800" baseline="30000" dirty="0"/>
              <a:t>1</a:t>
            </a:r>
            <a:r>
              <a:rPr lang="en-US" sz="1800" dirty="0" smtClean="0"/>
              <a:t>Laboratoire </a:t>
            </a:r>
            <a:r>
              <a:rPr lang="en-US" sz="1800" dirty="0"/>
              <a:t>Charles Fabry, </a:t>
            </a:r>
            <a:r>
              <a:rPr lang="en-US" sz="1800" dirty="0" err="1"/>
              <a:t>Institut</a:t>
            </a:r>
            <a:r>
              <a:rPr lang="en-US" sz="1800" dirty="0"/>
              <a:t> </a:t>
            </a:r>
            <a:r>
              <a:rPr lang="en-US" sz="1800" dirty="0" err="1" smtClean="0"/>
              <a:t>d'Optique</a:t>
            </a:r>
            <a:r>
              <a:rPr lang="en-US" sz="1800" dirty="0" smtClean="0"/>
              <a:t> Graduate School, </a:t>
            </a:r>
            <a:r>
              <a:rPr lang="fr-FR" sz="1800" dirty="0"/>
              <a:t>Université </a:t>
            </a:r>
            <a:r>
              <a:rPr lang="fr-FR" sz="1800" dirty="0" smtClean="0"/>
              <a:t>Paris-Saclay, </a:t>
            </a:r>
            <a:r>
              <a:rPr lang="fr-FR" sz="1800" dirty="0"/>
              <a:t>CNRS, </a:t>
            </a:r>
            <a:r>
              <a:rPr lang="fr-FR" sz="1800" dirty="0" smtClean="0"/>
              <a:t>France</a:t>
            </a:r>
            <a:endParaRPr lang="en-US" sz="1800" dirty="0"/>
          </a:p>
          <a:p>
            <a:r>
              <a:rPr lang="fr-FR" sz="1800" baseline="30000" dirty="0" smtClean="0"/>
              <a:t>2</a:t>
            </a:r>
            <a:r>
              <a:rPr lang="fr-FR" sz="1800" dirty="0" smtClean="0"/>
              <a:t>Institut </a:t>
            </a:r>
            <a:r>
              <a:rPr lang="fr-FR" sz="1800" dirty="0"/>
              <a:t>d’</a:t>
            </a:r>
            <a:r>
              <a:rPr lang="fr-FR" sz="1800" dirty="0" err="1"/>
              <a:t>Électronique</a:t>
            </a:r>
            <a:r>
              <a:rPr lang="fr-FR" sz="1800" dirty="0"/>
              <a:t> Fondamentale, </a:t>
            </a:r>
            <a:r>
              <a:rPr lang="fr-FR" sz="1800" dirty="0" err="1"/>
              <a:t>Univ</a:t>
            </a:r>
            <a:r>
              <a:rPr lang="fr-FR" sz="1800" dirty="0"/>
              <a:t>. Paris-Sud, </a:t>
            </a:r>
            <a:r>
              <a:rPr lang="en-US" sz="1800" dirty="0"/>
              <a:t>UMR 8622, </a:t>
            </a:r>
            <a:r>
              <a:rPr lang="fr-FR" sz="1800" dirty="0"/>
              <a:t>Université Paris-Saclay, CNRS, France</a:t>
            </a:r>
          </a:p>
          <a:p>
            <a:endParaRPr lang="fr-FR" sz="2000" dirty="0" smtClean="0"/>
          </a:p>
        </p:txBody>
      </p:sp>
      <p:sp>
        <p:nvSpPr>
          <p:cNvPr id="4" name="AutoShape 4" descr="Aller à l'accueil"/>
          <p:cNvSpPr>
            <a:spLocks noChangeAspect="1" noChangeArrowheads="1"/>
          </p:cNvSpPr>
          <p:nvPr/>
        </p:nvSpPr>
        <p:spPr bwMode="auto">
          <a:xfrm>
            <a:off x="168539" y="-274638"/>
            <a:ext cx="1135063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13" y="589210"/>
            <a:ext cx="1321713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999" y="589210"/>
            <a:ext cx="114017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224" y="5445227"/>
            <a:ext cx="2678229" cy="83629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224" y="589210"/>
            <a:ext cx="1897943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Samuel_F-Serna_O\Documents\Documents\Logo\Logos_web_CNRS\CNRSfilaire-gran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0" y="5479297"/>
            <a:ext cx="905984" cy="83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5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0" y="2905999"/>
            <a:ext cx="2692400" cy="204890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136" y="1673883"/>
            <a:ext cx="2413000" cy="151892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593" y="1673883"/>
            <a:ext cx="2463800" cy="152908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836" y="1711606"/>
            <a:ext cx="2352040" cy="153416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876" y="1698906"/>
            <a:ext cx="2468880" cy="155956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5015224" y="1243324"/>
            <a:ext cx="1849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Input pulse</a:t>
            </a:r>
            <a:endParaRPr lang="en-GB"/>
          </a:p>
        </p:txBody>
      </p:sp>
      <p:sp>
        <p:nvSpPr>
          <p:cNvPr id="22" name="ZoneTexte 21"/>
          <p:cNvSpPr txBox="1"/>
          <p:nvPr/>
        </p:nvSpPr>
        <p:spPr>
          <a:xfrm>
            <a:off x="7145181" y="1273773"/>
            <a:ext cx="210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Intracavity pulse</a:t>
            </a:r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2897656" y="3477579"/>
            <a:ext cx="638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Tx/>
              <a:buChar char="-"/>
            </a:pPr>
            <a:r>
              <a:rPr lang="en-GB" dirty="0" smtClean="0">
                <a:solidFill>
                  <a:schemeClr val="accent2"/>
                </a:solidFill>
              </a:rPr>
              <a:t> Spectral phase = dispersion shape of the optical resonance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GB" dirty="0" smtClean="0">
                <a:solidFill>
                  <a:schemeClr val="accent2"/>
                </a:solidFill>
              </a:rPr>
              <a:t> Enhancement of the </a:t>
            </a:r>
            <a:r>
              <a:rPr lang="en-GB" dirty="0" err="1" smtClean="0">
                <a:solidFill>
                  <a:schemeClr val="accent2"/>
                </a:solidFill>
              </a:rPr>
              <a:t>intracavity</a:t>
            </a:r>
            <a:r>
              <a:rPr lang="en-GB" dirty="0" smtClean="0">
                <a:solidFill>
                  <a:schemeClr val="accent2"/>
                </a:solidFill>
              </a:rPr>
              <a:t> peak energy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GB" dirty="0" smtClean="0">
                <a:solidFill>
                  <a:schemeClr val="accent2"/>
                </a:solidFill>
              </a:rPr>
              <a:t> Application : </a:t>
            </a:r>
            <a:r>
              <a:rPr lang="en-GB" dirty="0" err="1" smtClean="0">
                <a:solidFill>
                  <a:schemeClr val="accent2"/>
                </a:solidFill>
              </a:rPr>
              <a:t>bistable</a:t>
            </a:r>
            <a:r>
              <a:rPr lang="en-GB" dirty="0" smtClean="0">
                <a:solidFill>
                  <a:schemeClr val="accent2"/>
                </a:solidFill>
              </a:rPr>
              <a:t> operation with reduced control power + phase switching operation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52795" y="5209338"/>
            <a:ext cx="582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GB" sz="1800" dirty="0" smtClean="0"/>
              <a:t>P. T. </a:t>
            </a:r>
            <a:r>
              <a:rPr lang="en-GB" sz="1800" dirty="0" err="1" smtClean="0"/>
              <a:t>Kristensen</a:t>
            </a:r>
            <a:r>
              <a:rPr lang="en-GB" sz="1800" dirty="0" smtClean="0"/>
              <a:t> et al. App. Phys. </a:t>
            </a:r>
            <a:r>
              <a:rPr lang="en-GB" sz="1800" dirty="0" err="1" smtClean="0"/>
              <a:t>Lett</a:t>
            </a:r>
            <a:r>
              <a:rPr lang="en-GB" sz="1800" dirty="0" smtClean="0"/>
              <a:t>. </a:t>
            </a:r>
            <a:r>
              <a:rPr lang="en-GB" sz="1800" b="1" dirty="0" smtClean="0"/>
              <a:t>102</a:t>
            </a:r>
            <a:r>
              <a:rPr lang="en-GB" sz="1800" dirty="0" smtClean="0"/>
              <a:t>, 041107 (2013)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6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6" name="Image 10" descr="cavity.pdf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772334" y="1711606"/>
            <a:ext cx="2590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ZoneTexte 26"/>
          <p:cNvSpPr txBox="1"/>
          <p:nvPr/>
        </p:nvSpPr>
        <p:spPr>
          <a:xfrm>
            <a:off x="752795" y="935547"/>
            <a:ext cx="5015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S. </a:t>
            </a:r>
            <a:r>
              <a:rPr lang="en-GB" sz="1600" dirty="0" err="1" smtClean="0"/>
              <a:t>Sandhu</a:t>
            </a:r>
            <a:r>
              <a:rPr lang="en-GB" sz="1600" dirty="0" smtClean="0"/>
              <a:t> et al., App. Phys. </a:t>
            </a:r>
            <a:r>
              <a:rPr lang="en-GB" sz="1600" dirty="0" err="1" smtClean="0"/>
              <a:t>Lett</a:t>
            </a:r>
            <a:r>
              <a:rPr lang="en-GB" sz="1600" dirty="0" smtClean="0"/>
              <a:t>. 96, 231108 (2010)</a:t>
            </a:r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943524"/>
              </p:ext>
            </p:extLst>
          </p:nvPr>
        </p:nvGraphicFramePr>
        <p:xfrm>
          <a:off x="34647" y="1471099"/>
          <a:ext cx="198913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73" name="…quation" r:id="rId10" imgW="1155700" imgH="279400" progId="Equation.3">
                  <p:embed/>
                </p:oleObj>
              </mc:Choice>
              <mc:Fallback>
                <p:oleObj name="…quation" r:id="rId10" imgW="1155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47" y="1471099"/>
                        <a:ext cx="1989137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FR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Coherent</a:t>
            </a:r>
            <a:r>
              <a:rPr lang="fr-FR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&amp; </a:t>
            </a:r>
            <a:r>
              <a:rPr lang="fr-FR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</a:t>
            </a:r>
            <a:r>
              <a:rPr lang="fr-FR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fr-FR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cav-de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20" y="1568866"/>
            <a:ext cx="4857143" cy="1142857"/>
          </a:xfrm>
          <a:prstGeom prst="rect">
            <a:avLst/>
          </a:prstGeom>
        </p:spPr>
      </p:pic>
      <p:sp>
        <p:nvSpPr>
          <p:cNvPr id="32" name="Forme libre 31"/>
          <p:cNvSpPr/>
          <p:nvPr/>
        </p:nvSpPr>
        <p:spPr>
          <a:xfrm>
            <a:off x="4566985" y="2251175"/>
            <a:ext cx="609600" cy="406400"/>
          </a:xfrm>
          <a:custGeom>
            <a:avLst/>
            <a:gdLst>
              <a:gd name="connsiteX0" fmla="*/ 139700 w 609600"/>
              <a:gd name="connsiteY0" fmla="*/ 0 h 558800"/>
              <a:gd name="connsiteX1" fmla="*/ 25400 w 609600"/>
              <a:gd name="connsiteY1" fmla="*/ 203200 h 558800"/>
              <a:gd name="connsiteX2" fmla="*/ 292100 w 609600"/>
              <a:gd name="connsiteY2" fmla="*/ 152400 h 558800"/>
              <a:gd name="connsiteX3" fmla="*/ 203200 w 609600"/>
              <a:gd name="connsiteY3" fmla="*/ 342900 h 558800"/>
              <a:gd name="connsiteX4" fmla="*/ 444500 w 609600"/>
              <a:gd name="connsiteY4" fmla="*/ 304800 h 558800"/>
              <a:gd name="connsiteX5" fmla="*/ 393700 w 609600"/>
              <a:gd name="connsiteY5" fmla="*/ 508000 h 558800"/>
              <a:gd name="connsiteX6" fmla="*/ 508000 w 609600"/>
              <a:gd name="connsiteY6" fmla="*/ 520700 h 558800"/>
              <a:gd name="connsiteX7" fmla="*/ 609600 w 609600"/>
              <a:gd name="connsiteY7" fmla="*/ 558800 h 558800"/>
              <a:gd name="connsiteX8" fmla="*/ 609600 w 609600"/>
              <a:gd name="connsiteY8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558800">
                <a:moveTo>
                  <a:pt x="139700" y="0"/>
                </a:moveTo>
                <a:cubicBezTo>
                  <a:pt x="69850" y="88900"/>
                  <a:pt x="0" y="177800"/>
                  <a:pt x="25400" y="203200"/>
                </a:cubicBezTo>
                <a:cubicBezTo>
                  <a:pt x="50800" y="228600"/>
                  <a:pt x="262467" y="129117"/>
                  <a:pt x="292100" y="152400"/>
                </a:cubicBezTo>
                <a:cubicBezTo>
                  <a:pt x="321733" y="175683"/>
                  <a:pt x="177800" y="317500"/>
                  <a:pt x="203200" y="342900"/>
                </a:cubicBezTo>
                <a:cubicBezTo>
                  <a:pt x="228600" y="368300"/>
                  <a:pt x="412750" y="277283"/>
                  <a:pt x="444500" y="304800"/>
                </a:cubicBezTo>
                <a:cubicBezTo>
                  <a:pt x="476250" y="332317"/>
                  <a:pt x="383117" y="472017"/>
                  <a:pt x="393700" y="508000"/>
                </a:cubicBezTo>
                <a:cubicBezTo>
                  <a:pt x="404283" y="543983"/>
                  <a:pt x="472017" y="512233"/>
                  <a:pt x="508000" y="520700"/>
                </a:cubicBezTo>
                <a:cubicBezTo>
                  <a:pt x="543983" y="529167"/>
                  <a:pt x="609600" y="558800"/>
                  <a:pt x="609600" y="558800"/>
                </a:cubicBezTo>
                <a:lnTo>
                  <a:pt x="609600" y="558800"/>
                </a:ln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orme libre 32"/>
          <p:cNvSpPr/>
          <p:nvPr/>
        </p:nvSpPr>
        <p:spPr>
          <a:xfrm rot="5400000">
            <a:off x="4137802" y="2201947"/>
            <a:ext cx="409545" cy="558800"/>
          </a:xfrm>
          <a:custGeom>
            <a:avLst/>
            <a:gdLst>
              <a:gd name="connsiteX0" fmla="*/ 139700 w 609600"/>
              <a:gd name="connsiteY0" fmla="*/ 0 h 558800"/>
              <a:gd name="connsiteX1" fmla="*/ 25400 w 609600"/>
              <a:gd name="connsiteY1" fmla="*/ 203200 h 558800"/>
              <a:gd name="connsiteX2" fmla="*/ 292100 w 609600"/>
              <a:gd name="connsiteY2" fmla="*/ 152400 h 558800"/>
              <a:gd name="connsiteX3" fmla="*/ 203200 w 609600"/>
              <a:gd name="connsiteY3" fmla="*/ 342900 h 558800"/>
              <a:gd name="connsiteX4" fmla="*/ 444500 w 609600"/>
              <a:gd name="connsiteY4" fmla="*/ 304800 h 558800"/>
              <a:gd name="connsiteX5" fmla="*/ 393700 w 609600"/>
              <a:gd name="connsiteY5" fmla="*/ 508000 h 558800"/>
              <a:gd name="connsiteX6" fmla="*/ 508000 w 609600"/>
              <a:gd name="connsiteY6" fmla="*/ 520700 h 558800"/>
              <a:gd name="connsiteX7" fmla="*/ 609600 w 609600"/>
              <a:gd name="connsiteY7" fmla="*/ 558800 h 558800"/>
              <a:gd name="connsiteX8" fmla="*/ 609600 w 609600"/>
              <a:gd name="connsiteY8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558800">
                <a:moveTo>
                  <a:pt x="139700" y="0"/>
                </a:moveTo>
                <a:cubicBezTo>
                  <a:pt x="69850" y="88900"/>
                  <a:pt x="0" y="177800"/>
                  <a:pt x="25400" y="203200"/>
                </a:cubicBezTo>
                <a:cubicBezTo>
                  <a:pt x="50800" y="228600"/>
                  <a:pt x="262467" y="129117"/>
                  <a:pt x="292100" y="152400"/>
                </a:cubicBezTo>
                <a:cubicBezTo>
                  <a:pt x="321733" y="175683"/>
                  <a:pt x="177800" y="317500"/>
                  <a:pt x="203200" y="342900"/>
                </a:cubicBezTo>
                <a:cubicBezTo>
                  <a:pt x="228600" y="368300"/>
                  <a:pt x="412750" y="277283"/>
                  <a:pt x="444500" y="304800"/>
                </a:cubicBezTo>
                <a:cubicBezTo>
                  <a:pt x="476250" y="332317"/>
                  <a:pt x="383117" y="472017"/>
                  <a:pt x="393700" y="508000"/>
                </a:cubicBezTo>
                <a:cubicBezTo>
                  <a:pt x="404283" y="543983"/>
                  <a:pt x="472017" y="512233"/>
                  <a:pt x="508000" y="520700"/>
                </a:cubicBezTo>
                <a:cubicBezTo>
                  <a:pt x="543983" y="529167"/>
                  <a:pt x="609600" y="558800"/>
                  <a:pt x="609600" y="558800"/>
                </a:cubicBezTo>
                <a:lnTo>
                  <a:pt x="609600" y="558800"/>
                </a:ln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94475" y="1589049"/>
            <a:ext cx="325937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1600" dirty="0" smtClean="0"/>
              <a:t>J. </a:t>
            </a:r>
            <a:r>
              <a:rPr lang="en-GB" sz="1600" dirty="0" err="1" smtClean="0"/>
              <a:t>Oden</a:t>
            </a:r>
            <a:r>
              <a:rPr lang="en-GB" sz="1600" dirty="0" smtClean="0"/>
              <a:t> et al., J. </a:t>
            </a:r>
            <a:r>
              <a:rPr lang="en-GB" sz="1600" dirty="0" err="1" smtClean="0"/>
              <a:t>Europ</a:t>
            </a:r>
            <a:r>
              <a:rPr lang="en-GB" sz="1600" dirty="0" smtClean="0"/>
              <a:t>. Opt. Soc. Rap. Public. 8, 13046 (2013)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010062" y="1444856"/>
            <a:ext cx="372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err="1" smtClean="0">
                <a:solidFill>
                  <a:schemeClr val="accent1"/>
                </a:solidFill>
              </a:rPr>
              <a:t>Silicon</a:t>
            </a:r>
            <a:r>
              <a:rPr lang="fr-FR" sz="2400" b="1" i="1" dirty="0" smtClean="0">
                <a:solidFill>
                  <a:schemeClr val="accent1"/>
                </a:solidFill>
              </a:rPr>
              <a:t> </a:t>
            </a:r>
            <a:r>
              <a:rPr lang="fr-FR" sz="2400" b="1" i="1" dirty="0" err="1" smtClean="0">
                <a:solidFill>
                  <a:schemeClr val="accent1"/>
                </a:solidFill>
              </a:rPr>
              <a:t>Microcavity</a:t>
            </a:r>
            <a:endParaRPr lang="fr-FR" sz="2400" b="1" i="1" dirty="0">
              <a:solidFill>
                <a:schemeClr val="accent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7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of a NL Microcavity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4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/>
          <p:cNvSpPr txBox="1"/>
          <p:nvPr/>
        </p:nvSpPr>
        <p:spPr>
          <a:xfrm>
            <a:off x="564356" y="2723598"/>
            <a:ext cx="375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smtClean="0">
                <a:solidFill>
                  <a:schemeClr val="accent1"/>
                </a:solidFill>
              </a:rPr>
              <a:t>Refractive index variation</a:t>
            </a:r>
            <a:endParaRPr lang="en-GB" b="1" i="1">
              <a:solidFill>
                <a:schemeClr val="accent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890707" y="2725056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smtClean="0">
                <a:solidFill>
                  <a:schemeClr val="accent1"/>
                </a:solidFill>
              </a:rPr>
              <a:t>Nonlinear losses</a:t>
            </a:r>
            <a:endParaRPr lang="en-GB" b="1" i="1" dirty="0">
              <a:solidFill>
                <a:schemeClr val="accent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913086" y="3091898"/>
            <a:ext cx="351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GB" smtClean="0"/>
              <a:t> Two-photon absorption (TPA)</a:t>
            </a:r>
          </a:p>
          <a:p>
            <a:pPr>
              <a:buFont typeface="Arial"/>
              <a:buChar char="•"/>
            </a:pPr>
            <a:r>
              <a:rPr lang="en-GB" smtClean="0"/>
              <a:t> Free carrier absorption (FCA)</a:t>
            </a: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578808"/>
              </p:ext>
            </p:extLst>
          </p:nvPr>
        </p:nvGraphicFramePr>
        <p:xfrm>
          <a:off x="3437640" y="2820366"/>
          <a:ext cx="6111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82" name="…quation" r:id="rId4" imgW="355600" imgH="177800" progId="Equation.3">
                  <p:embed/>
                </p:oleObj>
              </mc:Choice>
              <mc:Fallback>
                <p:oleObj name="…quation" r:id="rId4" imgW="355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7640" y="2820366"/>
                        <a:ext cx="611187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80911"/>
              </p:ext>
            </p:extLst>
          </p:nvPr>
        </p:nvGraphicFramePr>
        <p:xfrm>
          <a:off x="6854445" y="2832937"/>
          <a:ext cx="392112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83" name="…quation" r:id="rId6" imgW="228600" imgH="127000" progId="Equation.3">
                  <p:embed/>
                </p:oleObj>
              </mc:Choice>
              <mc:Fallback>
                <p:oleObj name="…quation" r:id="rId6" imgW="228600" imgH="1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445" y="2832937"/>
                        <a:ext cx="392112" cy="217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Image 36" descr="res3.pdf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8451" y="4152036"/>
            <a:ext cx="25654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ZoneTexte 28"/>
          <p:cNvSpPr txBox="1">
            <a:spLocks noChangeArrowheads="1"/>
          </p:cNvSpPr>
          <p:nvPr/>
        </p:nvSpPr>
        <p:spPr bwMode="auto">
          <a:xfrm rot="16200000">
            <a:off x="-139245" y="4944616"/>
            <a:ext cx="2079882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 smtClean="0"/>
              <a:t>Transmission</a:t>
            </a:r>
            <a:endParaRPr lang="en-GB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2214567" y="4879318"/>
            <a:ext cx="64214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1382655" y="3951981"/>
            <a:ext cx="2393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smtClean="0">
                <a:solidFill>
                  <a:srgbClr val="2C7C9F"/>
                </a:solidFill>
              </a:rPr>
              <a:t>Frequency blue-shift</a:t>
            </a:r>
            <a:endParaRPr lang="en-GB" b="1" i="1" dirty="0">
              <a:solidFill>
                <a:srgbClr val="2C7C9F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35012" y="3082234"/>
            <a:ext cx="382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GB" smtClean="0"/>
              <a:t> Optical Kerr eﬀect </a:t>
            </a:r>
          </a:p>
          <a:p>
            <a:pPr>
              <a:buFont typeface="Arial"/>
              <a:buChar char="•"/>
            </a:pPr>
            <a:r>
              <a:rPr lang="en-GB" smtClean="0"/>
              <a:t> Free carrier refraction (FCR)</a:t>
            </a:r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7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9" name="Image 18" descr="cav-denerg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0720" y="1568866"/>
            <a:ext cx="4857143" cy="1142857"/>
          </a:xfrm>
          <a:prstGeom prst="rect">
            <a:avLst/>
          </a:prstGeom>
        </p:spPr>
      </p:pic>
      <p:sp>
        <p:nvSpPr>
          <p:cNvPr id="21" name="Forme libre 20"/>
          <p:cNvSpPr/>
          <p:nvPr/>
        </p:nvSpPr>
        <p:spPr>
          <a:xfrm>
            <a:off x="4566985" y="2251175"/>
            <a:ext cx="609600" cy="406400"/>
          </a:xfrm>
          <a:custGeom>
            <a:avLst/>
            <a:gdLst>
              <a:gd name="connsiteX0" fmla="*/ 139700 w 609600"/>
              <a:gd name="connsiteY0" fmla="*/ 0 h 558800"/>
              <a:gd name="connsiteX1" fmla="*/ 25400 w 609600"/>
              <a:gd name="connsiteY1" fmla="*/ 203200 h 558800"/>
              <a:gd name="connsiteX2" fmla="*/ 292100 w 609600"/>
              <a:gd name="connsiteY2" fmla="*/ 152400 h 558800"/>
              <a:gd name="connsiteX3" fmla="*/ 203200 w 609600"/>
              <a:gd name="connsiteY3" fmla="*/ 342900 h 558800"/>
              <a:gd name="connsiteX4" fmla="*/ 444500 w 609600"/>
              <a:gd name="connsiteY4" fmla="*/ 304800 h 558800"/>
              <a:gd name="connsiteX5" fmla="*/ 393700 w 609600"/>
              <a:gd name="connsiteY5" fmla="*/ 508000 h 558800"/>
              <a:gd name="connsiteX6" fmla="*/ 508000 w 609600"/>
              <a:gd name="connsiteY6" fmla="*/ 520700 h 558800"/>
              <a:gd name="connsiteX7" fmla="*/ 609600 w 609600"/>
              <a:gd name="connsiteY7" fmla="*/ 558800 h 558800"/>
              <a:gd name="connsiteX8" fmla="*/ 609600 w 609600"/>
              <a:gd name="connsiteY8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558800">
                <a:moveTo>
                  <a:pt x="139700" y="0"/>
                </a:moveTo>
                <a:cubicBezTo>
                  <a:pt x="69850" y="88900"/>
                  <a:pt x="0" y="177800"/>
                  <a:pt x="25400" y="203200"/>
                </a:cubicBezTo>
                <a:cubicBezTo>
                  <a:pt x="50800" y="228600"/>
                  <a:pt x="262467" y="129117"/>
                  <a:pt x="292100" y="152400"/>
                </a:cubicBezTo>
                <a:cubicBezTo>
                  <a:pt x="321733" y="175683"/>
                  <a:pt x="177800" y="317500"/>
                  <a:pt x="203200" y="342900"/>
                </a:cubicBezTo>
                <a:cubicBezTo>
                  <a:pt x="228600" y="368300"/>
                  <a:pt x="412750" y="277283"/>
                  <a:pt x="444500" y="304800"/>
                </a:cubicBezTo>
                <a:cubicBezTo>
                  <a:pt x="476250" y="332317"/>
                  <a:pt x="383117" y="472017"/>
                  <a:pt x="393700" y="508000"/>
                </a:cubicBezTo>
                <a:cubicBezTo>
                  <a:pt x="404283" y="543983"/>
                  <a:pt x="472017" y="512233"/>
                  <a:pt x="508000" y="520700"/>
                </a:cubicBezTo>
                <a:cubicBezTo>
                  <a:pt x="543983" y="529167"/>
                  <a:pt x="609600" y="558800"/>
                  <a:pt x="609600" y="558800"/>
                </a:cubicBezTo>
                <a:lnTo>
                  <a:pt x="609600" y="558800"/>
                </a:ln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orme libre 29"/>
          <p:cNvSpPr/>
          <p:nvPr/>
        </p:nvSpPr>
        <p:spPr>
          <a:xfrm rot="5400000">
            <a:off x="4137802" y="2201947"/>
            <a:ext cx="409545" cy="558800"/>
          </a:xfrm>
          <a:custGeom>
            <a:avLst/>
            <a:gdLst>
              <a:gd name="connsiteX0" fmla="*/ 139700 w 609600"/>
              <a:gd name="connsiteY0" fmla="*/ 0 h 558800"/>
              <a:gd name="connsiteX1" fmla="*/ 25400 w 609600"/>
              <a:gd name="connsiteY1" fmla="*/ 203200 h 558800"/>
              <a:gd name="connsiteX2" fmla="*/ 292100 w 609600"/>
              <a:gd name="connsiteY2" fmla="*/ 152400 h 558800"/>
              <a:gd name="connsiteX3" fmla="*/ 203200 w 609600"/>
              <a:gd name="connsiteY3" fmla="*/ 342900 h 558800"/>
              <a:gd name="connsiteX4" fmla="*/ 444500 w 609600"/>
              <a:gd name="connsiteY4" fmla="*/ 304800 h 558800"/>
              <a:gd name="connsiteX5" fmla="*/ 393700 w 609600"/>
              <a:gd name="connsiteY5" fmla="*/ 508000 h 558800"/>
              <a:gd name="connsiteX6" fmla="*/ 508000 w 609600"/>
              <a:gd name="connsiteY6" fmla="*/ 520700 h 558800"/>
              <a:gd name="connsiteX7" fmla="*/ 609600 w 609600"/>
              <a:gd name="connsiteY7" fmla="*/ 558800 h 558800"/>
              <a:gd name="connsiteX8" fmla="*/ 609600 w 609600"/>
              <a:gd name="connsiteY8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558800">
                <a:moveTo>
                  <a:pt x="139700" y="0"/>
                </a:moveTo>
                <a:cubicBezTo>
                  <a:pt x="69850" y="88900"/>
                  <a:pt x="0" y="177800"/>
                  <a:pt x="25400" y="203200"/>
                </a:cubicBezTo>
                <a:cubicBezTo>
                  <a:pt x="50800" y="228600"/>
                  <a:pt x="262467" y="129117"/>
                  <a:pt x="292100" y="152400"/>
                </a:cubicBezTo>
                <a:cubicBezTo>
                  <a:pt x="321733" y="175683"/>
                  <a:pt x="177800" y="317500"/>
                  <a:pt x="203200" y="342900"/>
                </a:cubicBezTo>
                <a:cubicBezTo>
                  <a:pt x="228600" y="368300"/>
                  <a:pt x="412750" y="277283"/>
                  <a:pt x="444500" y="304800"/>
                </a:cubicBezTo>
                <a:cubicBezTo>
                  <a:pt x="476250" y="332317"/>
                  <a:pt x="383117" y="472017"/>
                  <a:pt x="393700" y="508000"/>
                </a:cubicBezTo>
                <a:cubicBezTo>
                  <a:pt x="404283" y="543983"/>
                  <a:pt x="472017" y="512233"/>
                  <a:pt x="508000" y="520700"/>
                </a:cubicBezTo>
                <a:cubicBezTo>
                  <a:pt x="543983" y="529167"/>
                  <a:pt x="609600" y="558800"/>
                  <a:pt x="609600" y="558800"/>
                </a:cubicBezTo>
                <a:lnTo>
                  <a:pt x="609600" y="558800"/>
                </a:ln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94475" y="1589049"/>
            <a:ext cx="325937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1600" dirty="0" smtClean="0"/>
              <a:t>J. </a:t>
            </a:r>
            <a:r>
              <a:rPr lang="en-GB" sz="1600" dirty="0" err="1" smtClean="0"/>
              <a:t>Oden</a:t>
            </a:r>
            <a:r>
              <a:rPr lang="en-GB" sz="1600" dirty="0" smtClean="0"/>
              <a:t> et al., J. </a:t>
            </a:r>
            <a:r>
              <a:rPr lang="en-GB" sz="1600" dirty="0" err="1" smtClean="0"/>
              <a:t>Europ</a:t>
            </a:r>
            <a:r>
              <a:rPr lang="en-GB" sz="1600" dirty="0" smtClean="0"/>
              <a:t>. Opt. Soc. Rap. Public. 8, 13046 (2013)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3010062" y="1444856"/>
            <a:ext cx="372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err="1" smtClean="0">
                <a:solidFill>
                  <a:schemeClr val="accent1"/>
                </a:solidFill>
              </a:rPr>
              <a:t>Silicon</a:t>
            </a:r>
            <a:r>
              <a:rPr lang="fr-FR" sz="2400" b="1" i="1" dirty="0" smtClean="0">
                <a:solidFill>
                  <a:schemeClr val="accent1"/>
                </a:solidFill>
              </a:rPr>
              <a:t> </a:t>
            </a:r>
            <a:r>
              <a:rPr lang="fr-FR" sz="2400" b="1" i="1" dirty="0" err="1" smtClean="0">
                <a:solidFill>
                  <a:schemeClr val="accent1"/>
                </a:solidFill>
              </a:rPr>
              <a:t>Microcavity</a:t>
            </a:r>
            <a:endParaRPr lang="fr-FR" sz="2400" b="1" i="1" dirty="0">
              <a:solidFill>
                <a:schemeClr val="accent1"/>
              </a:solidFill>
            </a:endParaRPr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of a NL Microcavity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0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58" descr="res_dyn2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6555176" y="3951981"/>
            <a:ext cx="2576947" cy="2078410"/>
          </a:xfrm>
          <a:prstGeom prst="rect">
            <a:avLst/>
          </a:prstGeom>
        </p:spPr>
      </p:pic>
      <p:graphicFrame>
        <p:nvGraphicFramePr>
          <p:cNvPr id="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828655"/>
              </p:ext>
            </p:extLst>
          </p:nvPr>
        </p:nvGraphicFramePr>
        <p:xfrm>
          <a:off x="3010062" y="4402456"/>
          <a:ext cx="33782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93" name="…quation" r:id="rId14" imgW="1968500" imgH="546100" progId="Equation.3">
                  <p:embed/>
                </p:oleObj>
              </mc:Choice>
              <mc:Fallback>
                <p:oleObj name="…quation" r:id="rId14" imgW="19685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0062" y="4402456"/>
                        <a:ext cx="3378200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ZoneTexte 62"/>
          <p:cNvSpPr txBox="1"/>
          <p:nvPr/>
        </p:nvSpPr>
        <p:spPr>
          <a:xfrm>
            <a:off x="1532010" y="6043755"/>
            <a:ext cx="76914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100" b="1" i="1" dirty="0" err="1" smtClean="0">
                <a:solidFill>
                  <a:schemeClr val="accent6"/>
                </a:solidFill>
                <a:latin typeface="Wingdings"/>
                <a:ea typeface="Wingdings"/>
                <a:cs typeface="Wingdings"/>
              </a:rPr>
              <a:t></a:t>
            </a:r>
            <a:r>
              <a:rPr lang="en-GB" sz="2100" b="1" i="1" dirty="0" smtClean="0">
                <a:solidFill>
                  <a:schemeClr val="accent6"/>
                </a:solidFill>
              </a:rPr>
              <a:t> Linear time variation of the cavity resonance</a:t>
            </a:r>
            <a:endParaRPr lang="en-GB" sz="2100" b="1" i="1" dirty="0">
              <a:solidFill>
                <a:schemeClr val="accent6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7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64356" y="2723598"/>
            <a:ext cx="375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smtClean="0">
                <a:solidFill>
                  <a:schemeClr val="accent1"/>
                </a:solidFill>
              </a:rPr>
              <a:t>Refractive index variation</a:t>
            </a:r>
            <a:endParaRPr lang="en-GB" b="1" i="1">
              <a:solidFill>
                <a:schemeClr val="accent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890707" y="2725056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smtClean="0">
                <a:solidFill>
                  <a:schemeClr val="accent1"/>
                </a:solidFill>
              </a:rPr>
              <a:t>Nonlinear losses</a:t>
            </a:r>
            <a:endParaRPr lang="en-GB" b="1" i="1" dirty="0">
              <a:solidFill>
                <a:schemeClr val="accent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4913086" y="3091898"/>
            <a:ext cx="351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GB" smtClean="0"/>
              <a:t> Two-photon absorption (TPA)</a:t>
            </a:r>
          </a:p>
          <a:p>
            <a:pPr>
              <a:buFont typeface="Arial"/>
              <a:buChar char="•"/>
            </a:pPr>
            <a:r>
              <a:rPr lang="en-GB" smtClean="0"/>
              <a:t> Free carrier absorption (FCA)</a:t>
            </a:r>
          </a:p>
        </p:txBody>
      </p:sp>
      <p:graphicFrame>
        <p:nvGraphicFramePr>
          <p:cNvPr id="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007629"/>
              </p:ext>
            </p:extLst>
          </p:nvPr>
        </p:nvGraphicFramePr>
        <p:xfrm>
          <a:off x="3437640" y="2820366"/>
          <a:ext cx="6111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94" name="…quation" r:id="rId16" imgW="355600" imgH="177800" progId="Equation.3">
                  <p:embed/>
                </p:oleObj>
              </mc:Choice>
              <mc:Fallback>
                <p:oleObj name="…quation" r:id="rId16" imgW="355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7640" y="2820366"/>
                        <a:ext cx="611187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461771"/>
              </p:ext>
            </p:extLst>
          </p:nvPr>
        </p:nvGraphicFramePr>
        <p:xfrm>
          <a:off x="6854445" y="2832937"/>
          <a:ext cx="392112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95" name="…quation" r:id="rId18" imgW="228600" imgH="127000" progId="Equation.3">
                  <p:embed/>
                </p:oleObj>
              </mc:Choice>
              <mc:Fallback>
                <p:oleObj name="…quation" r:id="rId18" imgW="228600" imgH="1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445" y="2832937"/>
                        <a:ext cx="392112" cy="217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Image 41" descr="res3.pdf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788451" y="4152036"/>
            <a:ext cx="25654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ZoneTexte 28"/>
          <p:cNvSpPr txBox="1">
            <a:spLocks noChangeArrowheads="1"/>
          </p:cNvSpPr>
          <p:nvPr/>
        </p:nvSpPr>
        <p:spPr bwMode="auto">
          <a:xfrm rot="16200000">
            <a:off x="-139245" y="4944616"/>
            <a:ext cx="2079882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 smtClean="0"/>
              <a:t>Transmission</a:t>
            </a:r>
            <a:endParaRPr lang="en-GB" dirty="0"/>
          </a:p>
        </p:txBody>
      </p:sp>
      <p:cxnSp>
        <p:nvCxnSpPr>
          <p:cNvPr id="44" name="Connecteur droit avec flèche 43"/>
          <p:cNvCxnSpPr/>
          <p:nvPr/>
        </p:nvCxnSpPr>
        <p:spPr>
          <a:xfrm>
            <a:off x="2214567" y="4879318"/>
            <a:ext cx="64214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1382655" y="3951981"/>
            <a:ext cx="2393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smtClean="0">
                <a:solidFill>
                  <a:srgbClr val="2C7C9F"/>
                </a:solidFill>
              </a:rPr>
              <a:t>Frequency blue-shift</a:t>
            </a:r>
            <a:endParaRPr lang="en-GB" b="1" i="1" dirty="0">
              <a:solidFill>
                <a:srgbClr val="2C7C9F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735012" y="3082234"/>
            <a:ext cx="382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GB" smtClean="0"/>
              <a:t> Optical Kerr eﬀect </a:t>
            </a:r>
          </a:p>
          <a:p>
            <a:pPr>
              <a:buFont typeface="Arial"/>
              <a:buChar char="•"/>
            </a:pPr>
            <a:r>
              <a:rPr lang="en-GB" smtClean="0"/>
              <a:t> Free carrier refraction (FCR)</a:t>
            </a:r>
            <a:endParaRPr lang="en-GB"/>
          </a:p>
        </p:txBody>
      </p:sp>
      <p:pic>
        <p:nvPicPr>
          <p:cNvPr id="47" name="Image 46" descr="cav-denergy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70720" y="1568866"/>
            <a:ext cx="4857143" cy="1142857"/>
          </a:xfrm>
          <a:prstGeom prst="rect">
            <a:avLst/>
          </a:prstGeom>
        </p:spPr>
      </p:pic>
      <p:sp>
        <p:nvSpPr>
          <p:cNvPr id="48" name="Forme libre 47"/>
          <p:cNvSpPr/>
          <p:nvPr/>
        </p:nvSpPr>
        <p:spPr>
          <a:xfrm>
            <a:off x="4566985" y="2251175"/>
            <a:ext cx="609600" cy="406400"/>
          </a:xfrm>
          <a:custGeom>
            <a:avLst/>
            <a:gdLst>
              <a:gd name="connsiteX0" fmla="*/ 139700 w 609600"/>
              <a:gd name="connsiteY0" fmla="*/ 0 h 558800"/>
              <a:gd name="connsiteX1" fmla="*/ 25400 w 609600"/>
              <a:gd name="connsiteY1" fmla="*/ 203200 h 558800"/>
              <a:gd name="connsiteX2" fmla="*/ 292100 w 609600"/>
              <a:gd name="connsiteY2" fmla="*/ 152400 h 558800"/>
              <a:gd name="connsiteX3" fmla="*/ 203200 w 609600"/>
              <a:gd name="connsiteY3" fmla="*/ 342900 h 558800"/>
              <a:gd name="connsiteX4" fmla="*/ 444500 w 609600"/>
              <a:gd name="connsiteY4" fmla="*/ 304800 h 558800"/>
              <a:gd name="connsiteX5" fmla="*/ 393700 w 609600"/>
              <a:gd name="connsiteY5" fmla="*/ 508000 h 558800"/>
              <a:gd name="connsiteX6" fmla="*/ 508000 w 609600"/>
              <a:gd name="connsiteY6" fmla="*/ 520700 h 558800"/>
              <a:gd name="connsiteX7" fmla="*/ 609600 w 609600"/>
              <a:gd name="connsiteY7" fmla="*/ 558800 h 558800"/>
              <a:gd name="connsiteX8" fmla="*/ 609600 w 609600"/>
              <a:gd name="connsiteY8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558800">
                <a:moveTo>
                  <a:pt x="139700" y="0"/>
                </a:moveTo>
                <a:cubicBezTo>
                  <a:pt x="69850" y="88900"/>
                  <a:pt x="0" y="177800"/>
                  <a:pt x="25400" y="203200"/>
                </a:cubicBezTo>
                <a:cubicBezTo>
                  <a:pt x="50800" y="228600"/>
                  <a:pt x="262467" y="129117"/>
                  <a:pt x="292100" y="152400"/>
                </a:cubicBezTo>
                <a:cubicBezTo>
                  <a:pt x="321733" y="175683"/>
                  <a:pt x="177800" y="317500"/>
                  <a:pt x="203200" y="342900"/>
                </a:cubicBezTo>
                <a:cubicBezTo>
                  <a:pt x="228600" y="368300"/>
                  <a:pt x="412750" y="277283"/>
                  <a:pt x="444500" y="304800"/>
                </a:cubicBezTo>
                <a:cubicBezTo>
                  <a:pt x="476250" y="332317"/>
                  <a:pt x="383117" y="472017"/>
                  <a:pt x="393700" y="508000"/>
                </a:cubicBezTo>
                <a:cubicBezTo>
                  <a:pt x="404283" y="543983"/>
                  <a:pt x="472017" y="512233"/>
                  <a:pt x="508000" y="520700"/>
                </a:cubicBezTo>
                <a:cubicBezTo>
                  <a:pt x="543983" y="529167"/>
                  <a:pt x="609600" y="558800"/>
                  <a:pt x="609600" y="558800"/>
                </a:cubicBezTo>
                <a:lnTo>
                  <a:pt x="609600" y="558800"/>
                </a:ln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orme libre 48"/>
          <p:cNvSpPr/>
          <p:nvPr/>
        </p:nvSpPr>
        <p:spPr>
          <a:xfrm rot="5400000">
            <a:off x="4137802" y="2201947"/>
            <a:ext cx="409545" cy="558800"/>
          </a:xfrm>
          <a:custGeom>
            <a:avLst/>
            <a:gdLst>
              <a:gd name="connsiteX0" fmla="*/ 139700 w 609600"/>
              <a:gd name="connsiteY0" fmla="*/ 0 h 558800"/>
              <a:gd name="connsiteX1" fmla="*/ 25400 w 609600"/>
              <a:gd name="connsiteY1" fmla="*/ 203200 h 558800"/>
              <a:gd name="connsiteX2" fmla="*/ 292100 w 609600"/>
              <a:gd name="connsiteY2" fmla="*/ 152400 h 558800"/>
              <a:gd name="connsiteX3" fmla="*/ 203200 w 609600"/>
              <a:gd name="connsiteY3" fmla="*/ 342900 h 558800"/>
              <a:gd name="connsiteX4" fmla="*/ 444500 w 609600"/>
              <a:gd name="connsiteY4" fmla="*/ 304800 h 558800"/>
              <a:gd name="connsiteX5" fmla="*/ 393700 w 609600"/>
              <a:gd name="connsiteY5" fmla="*/ 508000 h 558800"/>
              <a:gd name="connsiteX6" fmla="*/ 508000 w 609600"/>
              <a:gd name="connsiteY6" fmla="*/ 520700 h 558800"/>
              <a:gd name="connsiteX7" fmla="*/ 609600 w 609600"/>
              <a:gd name="connsiteY7" fmla="*/ 558800 h 558800"/>
              <a:gd name="connsiteX8" fmla="*/ 609600 w 609600"/>
              <a:gd name="connsiteY8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558800">
                <a:moveTo>
                  <a:pt x="139700" y="0"/>
                </a:moveTo>
                <a:cubicBezTo>
                  <a:pt x="69850" y="88900"/>
                  <a:pt x="0" y="177800"/>
                  <a:pt x="25400" y="203200"/>
                </a:cubicBezTo>
                <a:cubicBezTo>
                  <a:pt x="50800" y="228600"/>
                  <a:pt x="262467" y="129117"/>
                  <a:pt x="292100" y="152400"/>
                </a:cubicBezTo>
                <a:cubicBezTo>
                  <a:pt x="321733" y="175683"/>
                  <a:pt x="177800" y="317500"/>
                  <a:pt x="203200" y="342900"/>
                </a:cubicBezTo>
                <a:cubicBezTo>
                  <a:pt x="228600" y="368300"/>
                  <a:pt x="412750" y="277283"/>
                  <a:pt x="444500" y="304800"/>
                </a:cubicBezTo>
                <a:cubicBezTo>
                  <a:pt x="476250" y="332317"/>
                  <a:pt x="383117" y="472017"/>
                  <a:pt x="393700" y="508000"/>
                </a:cubicBezTo>
                <a:cubicBezTo>
                  <a:pt x="404283" y="543983"/>
                  <a:pt x="472017" y="512233"/>
                  <a:pt x="508000" y="520700"/>
                </a:cubicBezTo>
                <a:cubicBezTo>
                  <a:pt x="543983" y="529167"/>
                  <a:pt x="609600" y="558800"/>
                  <a:pt x="609600" y="558800"/>
                </a:cubicBezTo>
                <a:lnTo>
                  <a:pt x="609600" y="558800"/>
                </a:ln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94475" y="1589049"/>
            <a:ext cx="325937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1600" dirty="0" smtClean="0"/>
              <a:t>J. </a:t>
            </a:r>
            <a:r>
              <a:rPr lang="en-GB" sz="1600" dirty="0" err="1" smtClean="0"/>
              <a:t>Oden</a:t>
            </a:r>
            <a:r>
              <a:rPr lang="en-GB" sz="1600" dirty="0" smtClean="0"/>
              <a:t> et al., J. </a:t>
            </a:r>
            <a:r>
              <a:rPr lang="en-GB" sz="1600" dirty="0" err="1" smtClean="0"/>
              <a:t>Europ</a:t>
            </a:r>
            <a:r>
              <a:rPr lang="en-GB" sz="1600" dirty="0" smtClean="0"/>
              <a:t>. Opt. Soc. Rap. Public. 8, 13046 (2013) 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010062" y="1444856"/>
            <a:ext cx="372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err="1" smtClean="0">
                <a:solidFill>
                  <a:schemeClr val="accent1"/>
                </a:solidFill>
              </a:rPr>
              <a:t>Silicon</a:t>
            </a:r>
            <a:r>
              <a:rPr lang="fr-FR" sz="2400" b="1" i="1" dirty="0" smtClean="0">
                <a:solidFill>
                  <a:schemeClr val="accent1"/>
                </a:solidFill>
              </a:rPr>
              <a:t> </a:t>
            </a:r>
            <a:r>
              <a:rPr lang="fr-FR" sz="2400" b="1" i="1" dirty="0" err="1" smtClean="0">
                <a:solidFill>
                  <a:schemeClr val="accent1"/>
                </a:solidFill>
              </a:rPr>
              <a:t>Microcavity</a:t>
            </a:r>
            <a:endParaRPr lang="fr-FR" sz="2400" b="1" i="1" dirty="0">
              <a:solidFill>
                <a:schemeClr val="accent1"/>
              </a:solidFill>
            </a:endParaRPr>
          </a:p>
        </p:txBody>
      </p:sp>
      <p:sp>
        <p:nvSpPr>
          <p:cNvPr id="22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of a NL Microcavity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47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cav-de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462" y="749491"/>
            <a:ext cx="4857143" cy="1142857"/>
          </a:xfrm>
          <a:prstGeom prst="rect">
            <a:avLst/>
          </a:prstGeom>
        </p:spPr>
      </p:pic>
      <p:grpSp>
        <p:nvGrpSpPr>
          <p:cNvPr id="3" name="Grouper 63"/>
          <p:cNvGrpSpPr>
            <a:grpSpLocks noChangeAspect="1"/>
          </p:cNvGrpSpPr>
          <p:nvPr/>
        </p:nvGrpSpPr>
        <p:grpSpPr>
          <a:xfrm>
            <a:off x="6417702" y="1471386"/>
            <a:ext cx="3523495" cy="2599439"/>
            <a:chOff x="2060944" y="1295400"/>
            <a:chExt cx="5784112" cy="4267200"/>
          </a:xfrm>
        </p:grpSpPr>
        <p:pic>
          <p:nvPicPr>
            <p:cNvPr id="65" name="Image 64" descr="Input.eps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2063750" y="1295400"/>
              <a:ext cx="5778500" cy="42672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2893410" y="1571284"/>
              <a:ext cx="4333568" cy="34044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7" name="Image 66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0944" y="1403497"/>
              <a:ext cx="5784112" cy="4051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Rectangle 67"/>
            <p:cNvSpPr/>
            <p:nvPr/>
          </p:nvSpPr>
          <p:spPr>
            <a:xfrm>
              <a:off x="2238792" y="2644995"/>
              <a:ext cx="301124" cy="56304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6" name="ZoneTexte 35"/>
          <p:cNvSpPr txBox="1"/>
          <p:nvPr/>
        </p:nvSpPr>
        <p:spPr>
          <a:xfrm>
            <a:off x="6924814" y="1793893"/>
            <a:ext cx="295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Q</a:t>
            </a:r>
            <a:r>
              <a:rPr lang="en-GB" dirty="0" smtClean="0"/>
              <a:t>=5260  </a:t>
            </a:r>
            <a:r>
              <a:rPr lang="en-GB" i="1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GB" i="1" dirty="0" smtClean="0">
                <a:latin typeface="Wingdings"/>
                <a:ea typeface="Wingdings"/>
                <a:cs typeface="Wingdings"/>
              </a:rPr>
              <a:t> </a:t>
            </a:r>
            <a:r>
              <a:rPr lang="en-GB" i="1" dirty="0" err="1" smtClean="0"/>
              <a:t>τ</a:t>
            </a:r>
            <a:r>
              <a:rPr lang="en-GB" i="1" baseline="-25000" dirty="0" err="1" smtClean="0"/>
              <a:t>cav</a:t>
            </a:r>
            <a:r>
              <a:rPr lang="en-GB" dirty="0" smtClean="0"/>
              <a:t>=4.4 </a:t>
            </a:r>
            <a:r>
              <a:rPr lang="en-GB" dirty="0" err="1" smtClean="0"/>
              <a:t>ps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7165042" y="1104900"/>
            <a:ext cx="177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smtClean="0"/>
              <a:t>V</a:t>
            </a:r>
            <a:r>
              <a:rPr lang="en-GB" i="1" baseline="-25000" smtClean="0"/>
              <a:t>cav </a:t>
            </a:r>
            <a:r>
              <a:rPr lang="en-GB" i="1" smtClean="0"/>
              <a:t>= </a:t>
            </a:r>
            <a:r>
              <a:rPr lang="en-GB" smtClean="0"/>
              <a:t>0.8</a:t>
            </a:r>
            <a:r>
              <a:rPr lang="en-GB" i="1" smtClean="0"/>
              <a:t>(λ/n)</a:t>
            </a:r>
            <a:r>
              <a:rPr lang="en-GB" i="1" baseline="30000" smtClean="0"/>
              <a:t>3</a:t>
            </a:r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2569602" y="2194003"/>
            <a:ext cx="3848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P. </a:t>
            </a:r>
            <a:r>
              <a:rPr lang="en-GB" sz="1400" dirty="0" err="1" smtClean="0"/>
              <a:t>Velha</a:t>
            </a:r>
            <a:r>
              <a:rPr lang="en-GB" sz="1400" dirty="0" smtClean="0"/>
              <a:t> et al., Appl. Phys. </a:t>
            </a:r>
            <a:r>
              <a:rPr lang="en-GB" sz="1400" dirty="0" err="1" smtClean="0"/>
              <a:t>Lett</a:t>
            </a:r>
            <a:r>
              <a:rPr lang="en-GB" sz="1400" dirty="0" smtClean="0"/>
              <a:t>. </a:t>
            </a:r>
            <a:r>
              <a:rPr lang="en-GB" sz="1400" b="1" dirty="0" smtClean="0"/>
              <a:t>89</a:t>
            </a:r>
            <a:r>
              <a:rPr lang="en-GB" sz="1400" dirty="0" smtClean="0"/>
              <a:t>, 171121 (2006). </a:t>
            </a:r>
            <a:endParaRPr lang="en-GB" sz="1400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7876023" y="3062401"/>
            <a:ext cx="695842" cy="15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rot="10800000">
            <a:off x="8764725" y="3062401"/>
            <a:ext cx="313784" cy="15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793141" y="2584126"/>
            <a:ext cx="741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Δω</a:t>
            </a:r>
            <a:r>
              <a:rPr lang="fr-FR" i="1" baseline="-25000" dirty="0" smtClean="0"/>
              <a:t>0</a:t>
            </a:r>
            <a:endParaRPr lang="fr-FR" i="1" baseline="-25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349156" y="1572986"/>
            <a:ext cx="5495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Font typeface="Arial"/>
              <a:buChar char="•"/>
            </a:pPr>
            <a:r>
              <a:rPr lang="en-GB" b="1" u="sng" dirty="0" smtClean="0">
                <a:solidFill>
                  <a:schemeClr val="accent2"/>
                </a:solidFill>
              </a:rPr>
              <a:t> Design:</a:t>
            </a:r>
            <a:r>
              <a:rPr lang="en-GB" b="1" dirty="0" smtClean="0">
                <a:solidFill>
                  <a:schemeClr val="accent2"/>
                </a:solidFill>
              </a:rPr>
              <a:t> </a:t>
            </a:r>
            <a:r>
              <a:rPr lang="en-GB" dirty="0" err="1" smtClean="0"/>
              <a:t>Fabry</a:t>
            </a:r>
            <a:r>
              <a:rPr lang="en-GB" dirty="0" smtClean="0"/>
              <a:t>-Perot type cavity with two-tapered 		Bragg mirrors </a:t>
            </a:r>
            <a:endParaRPr lang="en-GB" i="1" baseline="30000" dirty="0" smtClean="0"/>
          </a:p>
          <a:p>
            <a:pPr>
              <a:spcAft>
                <a:spcPts val="2400"/>
              </a:spcAft>
              <a:buFont typeface="Arial"/>
              <a:buChar char="•"/>
            </a:pPr>
            <a:r>
              <a:rPr lang="en-GB" b="1" u="sng" dirty="0" smtClean="0">
                <a:solidFill>
                  <a:srgbClr val="244A58"/>
                </a:solidFill>
              </a:rPr>
              <a:t> Fabrication:</a:t>
            </a:r>
            <a:r>
              <a:rPr lang="en-GB" b="1" dirty="0" smtClean="0">
                <a:solidFill>
                  <a:srgbClr val="244A58"/>
                </a:solidFill>
              </a:rPr>
              <a:t> </a:t>
            </a:r>
            <a:r>
              <a:rPr lang="en-GB" dirty="0" err="1" smtClean="0"/>
              <a:t>Minerve</a:t>
            </a:r>
            <a:r>
              <a:rPr lang="en-GB" dirty="0" smtClean="0"/>
              <a:t> @ IEF – Univ. Paris-</a:t>
            </a:r>
            <a:r>
              <a:rPr lang="en-GB" dirty="0" err="1" smtClean="0"/>
              <a:t>Sud</a:t>
            </a:r>
            <a:endParaRPr lang="en-GB" dirty="0" smtClean="0"/>
          </a:p>
        </p:txBody>
      </p:sp>
      <p:sp>
        <p:nvSpPr>
          <p:cNvPr id="32" name="ZoneTexte 31"/>
          <p:cNvSpPr txBox="1"/>
          <p:nvPr/>
        </p:nvSpPr>
        <p:spPr>
          <a:xfrm>
            <a:off x="2668453" y="677341"/>
            <a:ext cx="372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err="1" smtClean="0">
                <a:solidFill>
                  <a:schemeClr val="accent1"/>
                </a:solidFill>
              </a:rPr>
              <a:t>Silicon</a:t>
            </a:r>
            <a:r>
              <a:rPr lang="fr-FR" sz="2400" b="1" i="1" dirty="0" smtClean="0">
                <a:solidFill>
                  <a:schemeClr val="accent1"/>
                </a:solidFill>
              </a:rPr>
              <a:t> </a:t>
            </a:r>
            <a:r>
              <a:rPr lang="fr-FR" sz="2400" b="1" i="1" dirty="0" err="1" smtClean="0">
                <a:solidFill>
                  <a:schemeClr val="accent1"/>
                </a:solidFill>
              </a:rPr>
              <a:t>Microcavity</a:t>
            </a:r>
            <a:endParaRPr lang="fr-FR" sz="2400" b="1" i="1" dirty="0">
              <a:solidFill>
                <a:schemeClr val="accent1"/>
              </a:solidFill>
            </a:endParaRPr>
          </a:p>
        </p:txBody>
      </p:sp>
      <p:pic>
        <p:nvPicPr>
          <p:cNvPr id="33" name="Picture 2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24" y="4368739"/>
            <a:ext cx="2136276" cy="160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86" y="3534032"/>
            <a:ext cx="3588249" cy="269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Connecteur droit 23"/>
          <p:cNvCxnSpPr/>
          <p:nvPr/>
        </p:nvCxnSpPr>
        <p:spPr>
          <a:xfrm>
            <a:off x="1306505" y="5784850"/>
            <a:ext cx="60325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062586" y="5337145"/>
            <a:ext cx="1042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1 </a:t>
            </a:r>
            <a:r>
              <a:rPr lang="fr-FR" b="1" i="1" dirty="0" smtClean="0">
                <a:solidFill>
                  <a:schemeClr val="bg1"/>
                </a:solidFill>
              </a:rPr>
              <a:t>µ</a:t>
            </a:r>
            <a:r>
              <a:rPr lang="fr-FR" b="1" dirty="0" smtClean="0">
                <a:solidFill>
                  <a:schemeClr val="bg1"/>
                </a:solidFill>
              </a:rPr>
              <a:t>m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7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3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of a NL Microcavity</a:t>
            </a:r>
            <a:endParaRPr lang="en-US" dirty="0"/>
          </a:p>
        </p:txBody>
      </p:sp>
      <p:pic>
        <p:nvPicPr>
          <p:cNvPr id="2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958" y="4825837"/>
            <a:ext cx="114017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cav-de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20" y="749491"/>
            <a:ext cx="4857143" cy="1142857"/>
          </a:xfrm>
          <a:prstGeom prst="rect">
            <a:avLst/>
          </a:prstGeom>
        </p:spPr>
      </p:pic>
      <p:pic>
        <p:nvPicPr>
          <p:cNvPr id="15" name="Image 14" descr="fig1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904787" y="2710274"/>
            <a:ext cx="5545565" cy="22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-904786" y="2666944"/>
            <a:ext cx="3421632" cy="22564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 rot="5400000">
            <a:off x="1183592" y="4365493"/>
            <a:ext cx="1117104" cy="191959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26000">
                <a:srgbClr val="FFC000"/>
              </a:gs>
              <a:gs pos="39000">
                <a:srgbClr val="FFFF00"/>
              </a:gs>
              <a:gs pos="62000">
                <a:srgbClr val="00B050"/>
              </a:gs>
              <a:gs pos="83000">
                <a:srgbClr val="1600FF"/>
              </a:gs>
              <a:gs pos="96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1176995" y="5018436"/>
            <a:ext cx="109061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rot="16200000" flipV="1">
            <a:off x="559459" y="4402486"/>
            <a:ext cx="123507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5"/>
          <p:cNvSpPr txBox="1">
            <a:spLocks noChangeArrowheads="1"/>
          </p:cNvSpPr>
          <p:nvPr/>
        </p:nvSpPr>
        <p:spPr bwMode="auto">
          <a:xfrm>
            <a:off x="744545" y="3700602"/>
            <a:ext cx="3632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dirty="0" err="1" smtClean="0"/>
              <a:t>ω</a:t>
            </a:r>
            <a:endParaRPr lang="fr-FR" dirty="0"/>
          </a:p>
        </p:txBody>
      </p:sp>
      <p:sp>
        <p:nvSpPr>
          <p:cNvPr id="23" name="ZoneTexte 27"/>
          <p:cNvSpPr txBox="1">
            <a:spLocks noChangeArrowheads="1"/>
          </p:cNvSpPr>
          <p:nvPr/>
        </p:nvSpPr>
        <p:spPr bwMode="auto">
          <a:xfrm>
            <a:off x="1738970" y="5056536"/>
            <a:ext cx="5977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1600" dirty="0" smtClean="0"/>
              <a:t>Time</a:t>
            </a:r>
            <a:endParaRPr lang="fr-FR" sz="1600" dirty="0"/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3572533" y="5031345"/>
            <a:ext cx="109061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41"/>
          <p:cNvSpPr txBox="1">
            <a:spLocks noChangeArrowheads="1"/>
          </p:cNvSpPr>
          <p:nvPr/>
        </p:nvSpPr>
        <p:spPr bwMode="auto">
          <a:xfrm>
            <a:off x="4360537" y="5069445"/>
            <a:ext cx="5977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1600" dirty="0" smtClean="0"/>
              <a:t>Time</a:t>
            </a:r>
            <a:endParaRPr lang="fr-FR" sz="1600" dirty="0"/>
          </a:p>
        </p:txBody>
      </p:sp>
      <p:cxnSp>
        <p:nvCxnSpPr>
          <p:cNvPr id="28" name="Connecteur droit 27"/>
          <p:cNvCxnSpPr/>
          <p:nvPr/>
        </p:nvCxnSpPr>
        <p:spPr>
          <a:xfrm rot="5400000" flipH="1" flipV="1">
            <a:off x="2907369" y="4377092"/>
            <a:ext cx="1316038" cy="1588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155755" y="2880988"/>
            <a:ext cx="7197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>
                <a:solidFill>
                  <a:schemeClr val="accent3"/>
                </a:solidFill>
                <a:latin typeface="Wingdings"/>
                <a:ea typeface="Wingdings"/>
                <a:cs typeface="Wingdings"/>
              </a:rPr>
              <a:t></a:t>
            </a:r>
            <a:r>
              <a:rPr lang="en-GB" sz="2800" b="1" dirty="0" smtClean="0">
                <a:solidFill>
                  <a:schemeClr val="accent3"/>
                </a:solidFill>
              </a:rPr>
              <a:t> Coherent excitation using a chirped pulse</a:t>
            </a:r>
            <a:endParaRPr lang="en-GB" sz="2800" b="1" dirty="0">
              <a:solidFill>
                <a:schemeClr val="accent3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 rot="6913998">
            <a:off x="3461535" y="4716357"/>
            <a:ext cx="532896" cy="110109"/>
          </a:xfrm>
          <a:prstGeom prst="ellipse">
            <a:avLst/>
          </a:prstGeom>
          <a:gradFill flip="none" rotWithShape="1">
            <a:gsLst>
              <a:gs pos="0">
                <a:schemeClr val="accent6"/>
              </a:gs>
              <a:gs pos="17000">
                <a:schemeClr val="accent3"/>
              </a:gs>
              <a:gs pos="100000">
                <a:srgbClr val="FFFF00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fr-FR">
              <a:solidFill>
                <a:srgbClr val="FFFFFF"/>
              </a:solidFill>
            </a:endParaRPr>
          </a:p>
        </p:txBody>
      </p:sp>
      <p:cxnSp>
        <p:nvCxnSpPr>
          <p:cNvPr id="21" name="Connecteur droit 20"/>
          <p:cNvCxnSpPr/>
          <p:nvPr/>
        </p:nvCxnSpPr>
        <p:spPr>
          <a:xfrm rot="5400000" flipH="1" flipV="1">
            <a:off x="1083332" y="4358036"/>
            <a:ext cx="1316038" cy="1588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757860" y="2194003"/>
            <a:ext cx="3848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P. </a:t>
            </a:r>
            <a:r>
              <a:rPr lang="en-GB" sz="1400" dirty="0" err="1" smtClean="0"/>
              <a:t>Velha</a:t>
            </a:r>
            <a:r>
              <a:rPr lang="en-GB" sz="1400" dirty="0" smtClean="0"/>
              <a:t> et al., Appl. Phys. </a:t>
            </a:r>
            <a:r>
              <a:rPr lang="en-GB" sz="1400" dirty="0" err="1" smtClean="0"/>
              <a:t>Lett</a:t>
            </a:r>
            <a:r>
              <a:rPr lang="en-GB" sz="1400" dirty="0" smtClean="0"/>
              <a:t>. </a:t>
            </a:r>
            <a:r>
              <a:rPr lang="en-GB" sz="1400" b="1" dirty="0" smtClean="0"/>
              <a:t>89</a:t>
            </a:r>
            <a:r>
              <a:rPr lang="en-GB" sz="1400" dirty="0" smtClean="0"/>
              <a:t>, 171121 (2006). </a:t>
            </a:r>
            <a:endParaRPr lang="en-GB" sz="1400" dirty="0"/>
          </a:p>
        </p:txBody>
      </p:sp>
      <p:sp>
        <p:nvSpPr>
          <p:cNvPr id="32" name="ZoneTexte 31"/>
          <p:cNvSpPr txBox="1"/>
          <p:nvPr/>
        </p:nvSpPr>
        <p:spPr>
          <a:xfrm>
            <a:off x="537414" y="1572986"/>
            <a:ext cx="5495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Font typeface="Arial"/>
              <a:buChar char="•"/>
            </a:pPr>
            <a:r>
              <a:rPr lang="en-GB" b="1" u="sng" dirty="0" smtClean="0">
                <a:solidFill>
                  <a:schemeClr val="accent2"/>
                </a:solidFill>
              </a:rPr>
              <a:t> Design:</a:t>
            </a:r>
            <a:r>
              <a:rPr lang="en-GB" b="1" dirty="0" smtClean="0">
                <a:solidFill>
                  <a:schemeClr val="accent2"/>
                </a:solidFill>
              </a:rPr>
              <a:t> </a:t>
            </a:r>
            <a:r>
              <a:rPr lang="en-GB" dirty="0" err="1" smtClean="0"/>
              <a:t>Fabry</a:t>
            </a:r>
            <a:r>
              <a:rPr lang="en-GB" dirty="0" smtClean="0"/>
              <a:t>-Perot type cavity with two-tapered 		Bragg mirrors </a:t>
            </a:r>
            <a:endParaRPr lang="en-GB" i="1" baseline="30000" dirty="0" smtClean="0"/>
          </a:p>
          <a:p>
            <a:pPr>
              <a:spcAft>
                <a:spcPts val="2400"/>
              </a:spcAft>
              <a:buFont typeface="Arial"/>
              <a:buChar char="•"/>
            </a:pPr>
            <a:r>
              <a:rPr lang="en-GB" b="1" u="sng" dirty="0" smtClean="0">
                <a:solidFill>
                  <a:srgbClr val="244A58"/>
                </a:solidFill>
              </a:rPr>
              <a:t> Fabrication:</a:t>
            </a:r>
            <a:r>
              <a:rPr lang="en-GB" b="1" dirty="0" smtClean="0">
                <a:solidFill>
                  <a:srgbClr val="244A58"/>
                </a:solidFill>
              </a:rPr>
              <a:t> </a:t>
            </a:r>
            <a:r>
              <a:rPr lang="en-GB" dirty="0" err="1" smtClean="0"/>
              <a:t>Minerve</a:t>
            </a:r>
            <a:r>
              <a:rPr lang="en-GB" dirty="0" smtClean="0"/>
              <a:t> @ IEF – Univ. Paris-</a:t>
            </a:r>
            <a:r>
              <a:rPr lang="en-GB" dirty="0" err="1" smtClean="0"/>
              <a:t>Sud</a:t>
            </a:r>
            <a:endParaRPr lang="en-GB" dirty="0" smtClean="0"/>
          </a:p>
        </p:txBody>
      </p:sp>
      <p:sp>
        <p:nvSpPr>
          <p:cNvPr id="33" name="ZoneTexte 32"/>
          <p:cNvSpPr txBox="1"/>
          <p:nvPr/>
        </p:nvSpPr>
        <p:spPr>
          <a:xfrm>
            <a:off x="2856711" y="677341"/>
            <a:ext cx="372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err="1" smtClean="0">
                <a:solidFill>
                  <a:schemeClr val="accent1"/>
                </a:solidFill>
              </a:rPr>
              <a:t>Silicon</a:t>
            </a:r>
            <a:r>
              <a:rPr lang="fr-FR" sz="2400" b="1" i="1" dirty="0" smtClean="0">
                <a:solidFill>
                  <a:schemeClr val="accent1"/>
                </a:solidFill>
              </a:rPr>
              <a:t> </a:t>
            </a:r>
            <a:r>
              <a:rPr lang="fr-FR" sz="2400" b="1" i="1" dirty="0" err="1" smtClean="0">
                <a:solidFill>
                  <a:schemeClr val="accent1"/>
                </a:solidFill>
              </a:rPr>
              <a:t>Microcavity</a:t>
            </a:r>
            <a:endParaRPr lang="fr-FR" sz="2400" b="1" i="1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7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of a NL Microcavity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1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cav-denerg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20" y="749491"/>
            <a:ext cx="4857143" cy="1142857"/>
          </a:xfrm>
          <a:prstGeom prst="rect">
            <a:avLst/>
          </a:prstGeom>
        </p:spPr>
      </p:pic>
      <p:pic>
        <p:nvPicPr>
          <p:cNvPr id="15" name="Image 14" descr="fig1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904787" y="2710274"/>
            <a:ext cx="5545565" cy="22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-904786" y="2666944"/>
            <a:ext cx="3421632" cy="22564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155755" y="2880988"/>
            <a:ext cx="7197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smtClean="0">
                <a:solidFill>
                  <a:schemeClr val="accent3"/>
                </a:solidFill>
                <a:latin typeface="Wingdings"/>
                <a:ea typeface="Wingdings"/>
                <a:cs typeface="Wingdings"/>
              </a:rPr>
              <a:t></a:t>
            </a:r>
            <a:r>
              <a:rPr lang="en-GB" sz="2800" b="1" smtClean="0">
                <a:solidFill>
                  <a:schemeClr val="accent3"/>
                </a:solidFill>
              </a:rPr>
              <a:t> Coherent excitation using a chirped pulse</a:t>
            </a:r>
            <a:endParaRPr lang="en-GB" sz="2800" b="1">
              <a:solidFill>
                <a:schemeClr val="accent3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57860" y="2194003"/>
            <a:ext cx="3848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P. </a:t>
            </a:r>
            <a:r>
              <a:rPr lang="en-GB" sz="1400" dirty="0" err="1" smtClean="0"/>
              <a:t>Velha</a:t>
            </a:r>
            <a:r>
              <a:rPr lang="en-GB" sz="1400" dirty="0" smtClean="0"/>
              <a:t> et al., Appl. Phys. </a:t>
            </a:r>
            <a:r>
              <a:rPr lang="en-GB" sz="1400" dirty="0" err="1" smtClean="0"/>
              <a:t>Lett</a:t>
            </a:r>
            <a:r>
              <a:rPr lang="en-GB" sz="1400" dirty="0" smtClean="0"/>
              <a:t>. </a:t>
            </a:r>
            <a:r>
              <a:rPr lang="en-GB" sz="1400" b="1" dirty="0" smtClean="0"/>
              <a:t>89</a:t>
            </a:r>
            <a:r>
              <a:rPr lang="en-GB" sz="1400" dirty="0" smtClean="0"/>
              <a:t>, 171121 (2006). </a:t>
            </a:r>
            <a:endParaRPr lang="en-GB" sz="1400" dirty="0"/>
          </a:p>
        </p:txBody>
      </p:sp>
      <p:sp>
        <p:nvSpPr>
          <p:cNvPr id="62" name="ZoneTexte 61"/>
          <p:cNvSpPr txBox="1"/>
          <p:nvPr/>
        </p:nvSpPr>
        <p:spPr>
          <a:xfrm>
            <a:off x="537414" y="1572986"/>
            <a:ext cx="5495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Font typeface="Arial"/>
              <a:buChar char="•"/>
            </a:pPr>
            <a:r>
              <a:rPr lang="en-GB" b="1" u="sng" dirty="0" smtClean="0">
                <a:solidFill>
                  <a:schemeClr val="accent2"/>
                </a:solidFill>
              </a:rPr>
              <a:t> Design:</a:t>
            </a:r>
            <a:r>
              <a:rPr lang="en-GB" b="1" dirty="0" smtClean="0">
                <a:solidFill>
                  <a:schemeClr val="accent2"/>
                </a:solidFill>
              </a:rPr>
              <a:t> </a:t>
            </a:r>
            <a:r>
              <a:rPr lang="en-GB" dirty="0" err="1" smtClean="0"/>
              <a:t>Fabry</a:t>
            </a:r>
            <a:r>
              <a:rPr lang="en-GB" dirty="0" smtClean="0"/>
              <a:t>-Perot type cavity with two-tapered 		Bragg mirrors </a:t>
            </a:r>
            <a:endParaRPr lang="en-GB" i="1" baseline="30000" dirty="0" smtClean="0"/>
          </a:p>
          <a:p>
            <a:pPr>
              <a:spcAft>
                <a:spcPts val="2400"/>
              </a:spcAft>
              <a:buFont typeface="Arial"/>
              <a:buChar char="•"/>
            </a:pPr>
            <a:r>
              <a:rPr lang="en-GB" b="1" u="sng" dirty="0" smtClean="0">
                <a:solidFill>
                  <a:srgbClr val="244A58"/>
                </a:solidFill>
              </a:rPr>
              <a:t> Fabrication:</a:t>
            </a:r>
            <a:r>
              <a:rPr lang="en-GB" b="1" dirty="0" smtClean="0">
                <a:solidFill>
                  <a:srgbClr val="244A58"/>
                </a:solidFill>
              </a:rPr>
              <a:t> </a:t>
            </a:r>
            <a:r>
              <a:rPr lang="en-GB" dirty="0" err="1" smtClean="0"/>
              <a:t>Minerve</a:t>
            </a:r>
            <a:r>
              <a:rPr lang="en-GB" dirty="0" smtClean="0"/>
              <a:t> @ IEF – Univ. Paris-</a:t>
            </a:r>
            <a:r>
              <a:rPr lang="en-GB" dirty="0" err="1" smtClean="0"/>
              <a:t>Sud</a:t>
            </a:r>
            <a:endParaRPr lang="en-GB" dirty="0" smtClean="0"/>
          </a:p>
        </p:txBody>
      </p:sp>
      <p:sp>
        <p:nvSpPr>
          <p:cNvPr id="63" name="ZoneTexte 62"/>
          <p:cNvSpPr txBox="1"/>
          <p:nvPr/>
        </p:nvSpPr>
        <p:spPr>
          <a:xfrm>
            <a:off x="2856711" y="677341"/>
            <a:ext cx="372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err="1" smtClean="0">
                <a:solidFill>
                  <a:schemeClr val="accent1"/>
                </a:solidFill>
              </a:rPr>
              <a:t>Silicon</a:t>
            </a:r>
            <a:r>
              <a:rPr lang="fr-FR" sz="2400" b="1" i="1" dirty="0" smtClean="0">
                <a:solidFill>
                  <a:schemeClr val="accent1"/>
                </a:solidFill>
              </a:rPr>
              <a:t> </a:t>
            </a:r>
            <a:r>
              <a:rPr lang="fr-FR" sz="2400" b="1" i="1" dirty="0" err="1" smtClean="0">
                <a:solidFill>
                  <a:schemeClr val="accent1"/>
                </a:solidFill>
              </a:rPr>
              <a:t>Microcavity</a:t>
            </a:r>
            <a:endParaRPr lang="fr-FR" sz="2400" b="1" i="1" dirty="0">
              <a:solidFill>
                <a:schemeClr val="accent1"/>
              </a:solidFill>
            </a:endParaRPr>
          </a:p>
        </p:txBody>
      </p:sp>
      <p:grpSp>
        <p:nvGrpSpPr>
          <p:cNvPr id="51" name="Grouper 50"/>
          <p:cNvGrpSpPr/>
          <p:nvPr/>
        </p:nvGrpSpPr>
        <p:grpSpPr>
          <a:xfrm>
            <a:off x="4791363" y="4229450"/>
            <a:ext cx="1814597" cy="662503"/>
            <a:chOff x="4663934" y="4173558"/>
            <a:chExt cx="1814597" cy="662503"/>
          </a:xfrm>
        </p:grpSpPr>
        <p:graphicFrame>
          <p:nvGraphicFramePr>
            <p:cNvPr id="53" name="Object 3"/>
            <p:cNvGraphicFramePr>
              <a:graphicFrameLocks noChangeAspect="1"/>
            </p:cNvGraphicFramePr>
            <p:nvPr/>
          </p:nvGraphicFramePr>
          <p:xfrm>
            <a:off x="4743351" y="4319865"/>
            <a:ext cx="1655762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32" name="…quation" r:id="rId6" imgW="965200" imgH="215900" progId="Equation.3">
                    <p:embed/>
                  </p:oleObj>
                </mc:Choice>
                <mc:Fallback>
                  <p:oleObj name="…quation" r:id="rId6" imgW="9652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3351" y="4319865"/>
                          <a:ext cx="1655762" cy="369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Rectangle à coins arrondis 47"/>
            <p:cNvSpPr/>
            <p:nvPr/>
          </p:nvSpPr>
          <p:spPr>
            <a:xfrm>
              <a:off x="4663934" y="4173558"/>
              <a:ext cx="1814597" cy="662503"/>
            </a:xfrm>
            <a:prstGeom prst="roundRect">
              <a:avLst/>
            </a:prstGeom>
            <a:solidFill>
              <a:schemeClr val="accent3">
                <a:alpha val="18000"/>
              </a:schemeClr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ZoneTexte 63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7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of a NL Microcavity</a:t>
            </a:r>
            <a:endParaRPr lang="en-US" dirty="0"/>
          </a:p>
        </p:txBody>
      </p:sp>
      <p:sp>
        <p:nvSpPr>
          <p:cNvPr id="34" name="Ellipse 33"/>
          <p:cNvSpPr/>
          <p:nvPr/>
        </p:nvSpPr>
        <p:spPr>
          <a:xfrm rot="7710994">
            <a:off x="3377069" y="4516140"/>
            <a:ext cx="1117104" cy="191959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24000">
                <a:srgbClr val="FFC000"/>
              </a:gs>
              <a:gs pos="39000">
                <a:srgbClr val="FFFF00"/>
              </a:gs>
              <a:gs pos="62000">
                <a:srgbClr val="00B050"/>
              </a:gs>
              <a:gs pos="83000">
                <a:srgbClr val="1600FF"/>
              </a:gs>
              <a:gs pos="96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1176995" y="5018436"/>
            <a:ext cx="109061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rot="16200000" flipV="1">
            <a:off x="559459" y="4402486"/>
            <a:ext cx="123507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25"/>
          <p:cNvSpPr txBox="1">
            <a:spLocks noChangeArrowheads="1"/>
          </p:cNvSpPr>
          <p:nvPr/>
        </p:nvSpPr>
        <p:spPr bwMode="auto">
          <a:xfrm>
            <a:off x="744545" y="3700602"/>
            <a:ext cx="3632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mtClean="0"/>
              <a:t>ω</a:t>
            </a:r>
            <a:endParaRPr lang="en-GB"/>
          </a:p>
        </p:txBody>
      </p:sp>
      <p:sp>
        <p:nvSpPr>
          <p:cNvPr id="38" name="ZoneTexte 27"/>
          <p:cNvSpPr txBox="1">
            <a:spLocks noChangeArrowheads="1"/>
          </p:cNvSpPr>
          <p:nvPr/>
        </p:nvSpPr>
        <p:spPr bwMode="auto">
          <a:xfrm>
            <a:off x="1738970" y="5056536"/>
            <a:ext cx="5977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600" smtClean="0"/>
              <a:t>Time</a:t>
            </a:r>
            <a:endParaRPr lang="en-GB" sz="1600"/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3572533" y="5031345"/>
            <a:ext cx="109061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1"/>
          <p:cNvSpPr txBox="1">
            <a:spLocks noChangeArrowheads="1"/>
          </p:cNvSpPr>
          <p:nvPr/>
        </p:nvSpPr>
        <p:spPr bwMode="auto">
          <a:xfrm>
            <a:off x="4360537" y="5069445"/>
            <a:ext cx="5977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600" smtClean="0"/>
              <a:t>Time</a:t>
            </a:r>
            <a:endParaRPr lang="en-GB" sz="1600"/>
          </a:p>
        </p:txBody>
      </p:sp>
      <p:cxnSp>
        <p:nvCxnSpPr>
          <p:cNvPr id="50" name="Connecteur droit 49"/>
          <p:cNvCxnSpPr/>
          <p:nvPr/>
        </p:nvCxnSpPr>
        <p:spPr>
          <a:xfrm rot="5400000" flipH="1" flipV="1">
            <a:off x="2907369" y="4377092"/>
            <a:ext cx="1316038" cy="1588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 rot="5400000" flipH="1" flipV="1">
            <a:off x="1083332" y="4358036"/>
            <a:ext cx="1316038" cy="1588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orme libre 54"/>
          <p:cNvSpPr/>
          <p:nvPr/>
        </p:nvSpPr>
        <p:spPr>
          <a:xfrm>
            <a:off x="1787838" y="3938245"/>
            <a:ext cx="550334" cy="127000"/>
          </a:xfrm>
          <a:custGeom>
            <a:avLst/>
            <a:gdLst>
              <a:gd name="connsiteX0" fmla="*/ 0 w 550334"/>
              <a:gd name="connsiteY0" fmla="*/ 42333 h 127000"/>
              <a:gd name="connsiteX1" fmla="*/ 225778 w 550334"/>
              <a:gd name="connsiteY1" fmla="*/ 0 h 127000"/>
              <a:gd name="connsiteX2" fmla="*/ 338667 w 550334"/>
              <a:gd name="connsiteY2" fmla="*/ 14111 h 127000"/>
              <a:gd name="connsiteX3" fmla="*/ 465667 w 550334"/>
              <a:gd name="connsiteY3" fmla="*/ 56444 h 127000"/>
              <a:gd name="connsiteX4" fmla="*/ 508000 w 550334"/>
              <a:gd name="connsiteY4" fmla="*/ 70555 h 127000"/>
              <a:gd name="connsiteX5" fmla="*/ 550334 w 550334"/>
              <a:gd name="connsiteY5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0334" h="127000">
                <a:moveTo>
                  <a:pt x="0" y="42333"/>
                </a:moveTo>
                <a:cubicBezTo>
                  <a:pt x="97283" y="9906"/>
                  <a:pt x="106280" y="0"/>
                  <a:pt x="225778" y="0"/>
                </a:cubicBezTo>
                <a:cubicBezTo>
                  <a:pt x="263701" y="0"/>
                  <a:pt x="301037" y="9407"/>
                  <a:pt x="338667" y="14111"/>
                </a:cubicBezTo>
                <a:lnTo>
                  <a:pt x="465667" y="56444"/>
                </a:lnTo>
                <a:lnTo>
                  <a:pt x="508000" y="70555"/>
                </a:lnTo>
                <a:cubicBezTo>
                  <a:pt x="525437" y="122867"/>
                  <a:pt x="508807" y="106237"/>
                  <a:pt x="550334" y="1270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Ellipse 55"/>
          <p:cNvSpPr/>
          <p:nvPr/>
        </p:nvSpPr>
        <p:spPr>
          <a:xfrm rot="7710994">
            <a:off x="1535364" y="4476667"/>
            <a:ext cx="1117104" cy="191959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26000">
                <a:srgbClr val="FFC000"/>
              </a:gs>
              <a:gs pos="39000">
                <a:srgbClr val="FFFF00"/>
              </a:gs>
              <a:gs pos="62000">
                <a:srgbClr val="00B050"/>
              </a:gs>
              <a:gs pos="83000">
                <a:srgbClr val="1600FF"/>
              </a:gs>
              <a:gs pos="96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3587701" y="5192759"/>
            <a:ext cx="695842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 rot="5400000" flipH="1" flipV="1">
            <a:off x="3843361" y="4600663"/>
            <a:ext cx="882260" cy="1896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rot="5400000" flipH="1" flipV="1">
            <a:off x="4190131" y="4584939"/>
            <a:ext cx="773516" cy="79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3967107" y="4560702"/>
            <a:ext cx="47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smtClean="0"/>
              <a:t>α</a:t>
            </a:r>
            <a:endParaRPr lang="en-GB" i="1" baseline="-25000"/>
          </a:p>
        </p:txBody>
      </p:sp>
      <p:sp>
        <p:nvSpPr>
          <p:cNvPr id="65" name="Forme libre 64"/>
          <p:cNvSpPr/>
          <p:nvPr/>
        </p:nvSpPr>
        <p:spPr>
          <a:xfrm rot="3689237" flipH="1">
            <a:off x="3706980" y="4807274"/>
            <a:ext cx="399087" cy="131602"/>
          </a:xfrm>
          <a:custGeom>
            <a:avLst/>
            <a:gdLst>
              <a:gd name="connsiteX0" fmla="*/ 0 w 550334"/>
              <a:gd name="connsiteY0" fmla="*/ 42333 h 127000"/>
              <a:gd name="connsiteX1" fmla="*/ 225778 w 550334"/>
              <a:gd name="connsiteY1" fmla="*/ 0 h 127000"/>
              <a:gd name="connsiteX2" fmla="*/ 338667 w 550334"/>
              <a:gd name="connsiteY2" fmla="*/ 14111 h 127000"/>
              <a:gd name="connsiteX3" fmla="*/ 465667 w 550334"/>
              <a:gd name="connsiteY3" fmla="*/ 56444 h 127000"/>
              <a:gd name="connsiteX4" fmla="*/ 508000 w 550334"/>
              <a:gd name="connsiteY4" fmla="*/ 70555 h 127000"/>
              <a:gd name="connsiteX5" fmla="*/ 550334 w 550334"/>
              <a:gd name="connsiteY5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0334" h="127000">
                <a:moveTo>
                  <a:pt x="0" y="42333"/>
                </a:moveTo>
                <a:cubicBezTo>
                  <a:pt x="97283" y="9906"/>
                  <a:pt x="106280" y="0"/>
                  <a:pt x="225778" y="0"/>
                </a:cubicBezTo>
                <a:cubicBezTo>
                  <a:pt x="263701" y="0"/>
                  <a:pt x="301037" y="9407"/>
                  <a:pt x="338667" y="14111"/>
                </a:cubicBezTo>
                <a:lnTo>
                  <a:pt x="465667" y="56444"/>
                </a:lnTo>
                <a:lnTo>
                  <a:pt x="508000" y="70555"/>
                </a:lnTo>
                <a:cubicBezTo>
                  <a:pt x="525437" y="122867"/>
                  <a:pt x="508807" y="106237"/>
                  <a:pt x="550334" y="1270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6" name="Connecteur droit 65"/>
          <p:cNvCxnSpPr/>
          <p:nvPr/>
        </p:nvCxnSpPr>
        <p:spPr>
          <a:xfrm rot="5400000" flipH="1" flipV="1">
            <a:off x="3516050" y="4172362"/>
            <a:ext cx="916138" cy="772836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Object 3"/>
          <p:cNvGraphicFramePr>
            <a:graphicFrameLocks noChangeAspect="1"/>
          </p:cNvGraphicFramePr>
          <p:nvPr/>
        </p:nvGraphicFramePr>
        <p:xfrm>
          <a:off x="3047340" y="5235595"/>
          <a:ext cx="13938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3" name="…quation" r:id="rId8" imgW="812800" imgH="215900" progId="Equation.3">
                  <p:embed/>
                </p:oleObj>
              </mc:Choice>
              <mc:Fallback>
                <p:oleObj name="…quation" r:id="rId8" imgW="812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7340" y="5235595"/>
                        <a:ext cx="1393825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27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Ellipse 49"/>
          <p:cNvSpPr/>
          <p:nvPr/>
        </p:nvSpPr>
        <p:spPr>
          <a:xfrm rot="7710994">
            <a:off x="3377069" y="4516140"/>
            <a:ext cx="1117104" cy="191959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24000">
                <a:srgbClr val="FFC000"/>
              </a:gs>
              <a:gs pos="39000">
                <a:srgbClr val="FFFF00"/>
              </a:gs>
              <a:gs pos="62000">
                <a:srgbClr val="00B050"/>
              </a:gs>
              <a:gs pos="83000">
                <a:srgbClr val="1600FF"/>
              </a:gs>
              <a:gs pos="96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9" name="Rectangle à coins arrondis 58"/>
          <p:cNvSpPr/>
          <p:nvPr/>
        </p:nvSpPr>
        <p:spPr>
          <a:xfrm>
            <a:off x="1662492" y="5702299"/>
            <a:ext cx="4338353" cy="723831"/>
          </a:xfrm>
          <a:prstGeom prst="roundRect">
            <a:avLst/>
          </a:prstGeom>
          <a:solidFill>
            <a:schemeClr val="bg2">
              <a:lumMod val="75000"/>
              <a:alpha val="18000"/>
            </a:schemeClr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à coins arrondis 59"/>
          <p:cNvSpPr/>
          <p:nvPr/>
        </p:nvSpPr>
        <p:spPr>
          <a:xfrm>
            <a:off x="6293621" y="5702300"/>
            <a:ext cx="2677930" cy="723831"/>
          </a:xfrm>
          <a:prstGeom prst="roundRect">
            <a:avLst/>
          </a:prstGeom>
          <a:solidFill>
            <a:srgbClr val="7EB606">
              <a:alpha val="18000"/>
            </a:srgbClr>
          </a:solidFill>
          <a:ln w="28575" cap="flat" cmpd="sng" algn="ctr">
            <a:solidFill>
              <a:srgbClr val="7EB60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Image 19" descr="cav-denerg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20" y="749491"/>
            <a:ext cx="4857143" cy="1142857"/>
          </a:xfrm>
          <a:prstGeom prst="rect">
            <a:avLst/>
          </a:prstGeom>
        </p:spPr>
      </p:pic>
      <p:pic>
        <p:nvPicPr>
          <p:cNvPr id="15" name="Image 14" descr="fig1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904787" y="2710274"/>
            <a:ext cx="5545565" cy="22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-904786" y="2666944"/>
            <a:ext cx="3421632" cy="22564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1176995" y="5018436"/>
            <a:ext cx="109061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rot="16200000" flipV="1">
            <a:off x="559459" y="4402486"/>
            <a:ext cx="123507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5"/>
          <p:cNvSpPr txBox="1">
            <a:spLocks noChangeArrowheads="1"/>
          </p:cNvSpPr>
          <p:nvPr/>
        </p:nvSpPr>
        <p:spPr bwMode="auto">
          <a:xfrm>
            <a:off x="744545" y="3700602"/>
            <a:ext cx="3632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mtClean="0"/>
              <a:t>ω</a:t>
            </a:r>
            <a:endParaRPr lang="en-GB"/>
          </a:p>
        </p:txBody>
      </p:sp>
      <p:sp>
        <p:nvSpPr>
          <p:cNvPr id="23" name="ZoneTexte 27"/>
          <p:cNvSpPr txBox="1">
            <a:spLocks noChangeArrowheads="1"/>
          </p:cNvSpPr>
          <p:nvPr/>
        </p:nvSpPr>
        <p:spPr bwMode="auto">
          <a:xfrm>
            <a:off x="1738970" y="5056536"/>
            <a:ext cx="5977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600" smtClean="0"/>
              <a:t>Time</a:t>
            </a:r>
            <a:endParaRPr lang="en-GB" sz="1600"/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3572533" y="5031345"/>
            <a:ext cx="109061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41"/>
          <p:cNvSpPr txBox="1">
            <a:spLocks noChangeArrowheads="1"/>
          </p:cNvSpPr>
          <p:nvPr/>
        </p:nvSpPr>
        <p:spPr bwMode="auto">
          <a:xfrm>
            <a:off x="4360537" y="5069445"/>
            <a:ext cx="5977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600" smtClean="0"/>
              <a:t>Time</a:t>
            </a:r>
            <a:endParaRPr lang="en-GB" sz="1600"/>
          </a:p>
        </p:txBody>
      </p:sp>
      <p:cxnSp>
        <p:nvCxnSpPr>
          <p:cNvPr id="28" name="Connecteur droit 27"/>
          <p:cNvCxnSpPr/>
          <p:nvPr/>
        </p:nvCxnSpPr>
        <p:spPr>
          <a:xfrm rot="5400000" flipH="1" flipV="1">
            <a:off x="2907369" y="4377092"/>
            <a:ext cx="1316038" cy="1588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155755" y="2880988"/>
            <a:ext cx="7197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smtClean="0">
                <a:solidFill>
                  <a:schemeClr val="accent3"/>
                </a:solidFill>
                <a:latin typeface="Wingdings"/>
                <a:ea typeface="Wingdings"/>
                <a:cs typeface="Wingdings"/>
              </a:rPr>
              <a:t></a:t>
            </a:r>
            <a:r>
              <a:rPr lang="en-GB" sz="2800" b="1" smtClean="0">
                <a:solidFill>
                  <a:schemeClr val="accent3"/>
                </a:solidFill>
              </a:rPr>
              <a:t> Coherent excitation using a chirped pulse</a:t>
            </a:r>
            <a:endParaRPr lang="en-GB" sz="2800" b="1">
              <a:solidFill>
                <a:schemeClr val="accent3"/>
              </a:solidFill>
            </a:endParaRPr>
          </a:p>
        </p:txBody>
      </p:sp>
      <p:cxnSp>
        <p:nvCxnSpPr>
          <p:cNvPr id="21" name="Connecteur droit 20"/>
          <p:cNvCxnSpPr/>
          <p:nvPr/>
        </p:nvCxnSpPr>
        <p:spPr>
          <a:xfrm rot="5400000" flipH="1" flipV="1">
            <a:off x="1083332" y="4358036"/>
            <a:ext cx="1316038" cy="1588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orme libre 29"/>
          <p:cNvSpPr/>
          <p:nvPr/>
        </p:nvSpPr>
        <p:spPr>
          <a:xfrm>
            <a:off x="1787838" y="3938245"/>
            <a:ext cx="550334" cy="127000"/>
          </a:xfrm>
          <a:custGeom>
            <a:avLst/>
            <a:gdLst>
              <a:gd name="connsiteX0" fmla="*/ 0 w 550334"/>
              <a:gd name="connsiteY0" fmla="*/ 42333 h 127000"/>
              <a:gd name="connsiteX1" fmla="*/ 225778 w 550334"/>
              <a:gd name="connsiteY1" fmla="*/ 0 h 127000"/>
              <a:gd name="connsiteX2" fmla="*/ 338667 w 550334"/>
              <a:gd name="connsiteY2" fmla="*/ 14111 h 127000"/>
              <a:gd name="connsiteX3" fmla="*/ 465667 w 550334"/>
              <a:gd name="connsiteY3" fmla="*/ 56444 h 127000"/>
              <a:gd name="connsiteX4" fmla="*/ 508000 w 550334"/>
              <a:gd name="connsiteY4" fmla="*/ 70555 h 127000"/>
              <a:gd name="connsiteX5" fmla="*/ 550334 w 550334"/>
              <a:gd name="connsiteY5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0334" h="127000">
                <a:moveTo>
                  <a:pt x="0" y="42333"/>
                </a:moveTo>
                <a:cubicBezTo>
                  <a:pt x="97283" y="9906"/>
                  <a:pt x="106280" y="0"/>
                  <a:pt x="225778" y="0"/>
                </a:cubicBezTo>
                <a:cubicBezTo>
                  <a:pt x="263701" y="0"/>
                  <a:pt x="301037" y="9407"/>
                  <a:pt x="338667" y="14111"/>
                </a:cubicBezTo>
                <a:lnTo>
                  <a:pt x="465667" y="56444"/>
                </a:lnTo>
                <a:lnTo>
                  <a:pt x="508000" y="70555"/>
                </a:lnTo>
                <a:cubicBezTo>
                  <a:pt x="525437" y="122867"/>
                  <a:pt x="508807" y="106237"/>
                  <a:pt x="550334" y="1270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/>
          <p:cNvSpPr/>
          <p:nvPr/>
        </p:nvSpPr>
        <p:spPr>
          <a:xfrm rot="7710994">
            <a:off x="1535364" y="4476667"/>
            <a:ext cx="1117104" cy="191959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26000">
                <a:srgbClr val="FFC000"/>
              </a:gs>
              <a:gs pos="39000">
                <a:srgbClr val="FFFF00"/>
              </a:gs>
              <a:gs pos="62000">
                <a:srgbClr val="00B050"/>
              </a:gs>
              <a:gs pos="83000">
                <a:srgbClr val="1600FF"/>
              </a:gs>
              <a:gs pos="96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3587701" y="5192759"/>
            <a:ext cx="695842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rot="5400000" flipH="1" flipV="1">
            <a:off x="3843361" y="4600663"/>
            <a:ext cx="882260" cy="1896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rot="5400000" flipH="1" flipV="1">
            <a:off x="4190131" y="4584939"/>
            <a:ext cx="773516" cy="79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3967107" y="4560702"/>
            <a:ext cx="47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smtClean="0"/>
              <a:t>α</a:t>
            </a:r>
            <a:endParaRPr lang="en-GB" i="1" baseline="-25000"/>
          </a:p>
        </p:txBody>
      </p:sp>
      <p:sp>
        <p:nvSpPr>
          <p:cNvPr id="46" name="Forme libre 45"/>
          <p:cNvSpPr/>
          <p:nvPr/>
        </p:nvSpPr>
        <p:spPr>
          <a:xfrm rot="3689237" flipH="1">
            <a:off x="3706980" y="4807274"/>
            <a:ext cx="399087" cy="131602"/>
          </a:xfrm>
          <a:custGeom>
            <a:avLst/>
            <a:gdLst>
              <a:gd name="connsiteX0" fmla="*/ 0 w 550334"/>
              <a:gd name="connsiteY0" fmla="*/ 42333 h 127000"/>
              <a:gd name="connsiteX1" fmla="*/ 225778 w 550334"/>
              <a:gd name="connsiteY1" fmla="*/ 0 h 127000"/>
              <a:gd name="connsiteX2" fmla="*/ 338667 w 550334"/>
              <a:gd name="connsiteY2" fmla="*/ 14111 h 127000"/>
              <a:gd name="connsiteX3" fmla="*/ 465667 w 550334"/>
              <a:gd name="connsiteY3" fmla="*/ 56444 h 127000"/>
              <a:gd name="connsiteX4" fmla="*/ 508000 w 550334"/>
              <a:gd name="connsiteY4" fmla="*/ 70555 h 127000"/>
              <a:gd name="connsiteX5" fmla="*/ 550334 w 550334"/>
              <a:gd name="connsiteY5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0334" h="127000">
                <a:moveTo>
                  <a:pt x="0" y="42333"/>
                </a:moveTo>
                <a:cubicBezTo>
                  <a:pt x="97283" y="9906"/>
                  <a:pt x="106280" y="0"/>
                  <a:pt x="225778" y="0"/>
                </a:cubicBezTo>
                <a:cubicBezTo>
                  <a:pt x="263701" y="0"/>
                  <a:pt x="301037" y="9407"/>
                  <a:pt x="338667" y="14111"/>
                </a:cubicBezTo>
                <a:lnTo>
                  <a:pt x="465667" y="56444"/>
                </a:lnTo>
                <a:lnTo>
                  <a:pt x="508000" y="70555"/>
                </a:lnTo>
                <a:cubicBezTo>
                  <a:pt x="525437" y="122867"/>
                  <a:pt x="508807" y="106237"/>
                  <a:pt x="550334" y="1270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Connecteur droit 46"/>
          <p:cNvCxnSpPr/>
          <p:nvPr/>
        </p:nvCxnSpPr>
        <p:spPr>
          <a:xfrm rot="5400000" flipH="1" flipV="1">
            <a:off x="3516050" y="4172362"/>
            <a:ext cx="916138" cy="772836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7002463" y="4683143"/>
          <a:ext cx="16303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96" name="…quation" r:id="rId6" imgW="1079500" imgH="546100" progId="Equation.3">
                  <p:embed/>
                </p:oleObj>
              </mc:Choice>
              <mc:Fallback>
                <p:oleObj name="…quation" r:id="rId6" imgW="10795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2463" y="4683143"/>
                        <a:ext cx="1630362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7002463" y="4026898"/>
          <a:ext cx="21621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97" name="…quation" r:id="rId8" imgW="1435100" imgH="431800" progId="Equation.3">
                  <p:embed/>
                </p:oleObj>
              </mc:Choice>
              <mc:Fallback>
                <p:oleObj name="…quation" r:id="rId8" imgW="1435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2463" y="4026898"/>
                        <a:ext cx="216217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3"/>
          <p:cNvGraphicFramePr>
            <a:graphicFrameLocks noChangeAspect="1"/>
          </p:cNvGraphicFramePr>
          <p:nvPr/>
        </p:nvGraphicFramePr>
        <p:xfrm>
          <a:off x="3047340" y="5235595"/>
          <a:ext cx="13938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98" name="…quation" r:id="rId10" imgW="812800" imgH="215900" progId="Equation.3">
                  <p:embed/>
                </p:oleObj>
              </mc:Choice>
              <mc:Fallback>
                <p:oleObj name="…quation" r:id="rId10" imgW="812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7340" y="5235595"/>
                        <a:ext cx="1393825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048158"/>
              </p:ext>
            </p:extLst>
          </p:nvPr>
        </p:nvGraphicFramePr>
        <p:xfrm>
          <a:off x="3148335" y="5686356"/>
          <a:ext cx="27019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99" name="…quation" r:id="rId12" imgW="1574800" imgH="431800" progId="Equation.3">
                  <p:embed/>
                </p:oleObj>
              </mc:Choice>
              <mc:Fallback>
                <p:oleObj name="…quation" r:id="rId12" imgW="1574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335" y="5686356"/>
                        <a:ext cx="2701925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213537"/>
              </p:ext>
            </p:extLst>
          </p:nvPr>
        </p:nvGraphicFramePr>
        <p:xfrm>
          <a:off x="7621310" y="5924550"/>
          <a:ext cx="1068388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00" name="…quation" r:id="rId14" imgW="622300" imgH="152400" progId="Equation.3">
                  <p:embed/>
                </p:oleObj>
              </mc:Choice>
              <mc:Fallback>
                <p:oleObj name="…quation" r:id="rId14" imgW="6223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1310" y="5924550"/>
                        <a:ext cx="1068388" cy="261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ZoneTexte 56"/>
          <p:cNvSpPr txBox="1"/>
          <p:nvPr/>
        </p:nvSpPr>
        <p:spPr>
          <a:xfrm>
            <a:off x="1646312" y="5702300"/>
            <a:ext cx="161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1"/>
                </a:solidFill>
              </a:rPr>
              <a:t>Dispersion Coefficient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6256815" y="5702300"/>
            <a:ext cx="1298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7EB606"/>
                </a:solidFill>
              </a:rPr>
              <a:t>Absorbed Energy</a:t>
            </a:r>
            <a:endParaRPr lang="en-GB" b="1" dirty="0">
              <a:solidFill>
                <a:srgbClr val="7EB606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57860" y="2194003"/>
            <a:ext cx="3848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P. </a:t>
            </a:r>
            <a:r>
              <a:rPr lang="en-GB" sz="1400" dirty="0" err="1" smtClean="0"/>
              <a:t>Velha</a:t>
            </a:r>
            <a:r>
              <a:rPr lang="en-GB" sz="1400" dirty="0" smtClean="0"/>
              <a:t> et al., Appl. Phys. </a:t>
            </a:r>
            <a:r>
              <a:rPr lang="en-GB" sz="1400" dirty="0" err="1" smtClean="0"/>
              <a:t>Lett</a:t>
            </a:r>
            <a:r>
              <a:rPr lang="en-GB" sz="1400" dirty="0" smtClean="0"/>
              <a:t>. </a:t>
            </a:r>
            <a:r>
              <a:rPr lang="en-GB" sz="1400" b="1" dirty="0" smtClean="0"/>
              <a:t>89</a:t>
            </a:r>
            <a:r>
              <a:rPr lang="en-GB" sz="1400" dirty="0" smtClean="0"/>
              <a:t>, 171121 (2006). </a:t>
            </a:r>
            <a:endParaRPr lang="en-GB" sz="1400" dirty="0"/>
          </a:p>
        </p:txBody>
      </p:sp>
      <p:sp>
        <p:nvSpPr>
          <p:cNvPr id="62" name="ZoneTexte 61"/>
          <p:cNvSpPr txBox="1"/>
          <p:nvPr/>
        </p:nvSpPr>
        <p:spPr>
          <a:xfrm>
            <a:off x="537414" y="1572986"/>
            <a:ext cx="5495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Font typeface="Arial"/>
              <a:buChar char="•"/>
            </a:pPr>
            <a:r>
              <a:rPr lang="en-GB" b="1" u="sng" dirty="0" smtClean="0">
                <a:solidFill>
                  <a:schemeClr val="accent2"/>
                </a:solidFill>
              </a:rPr>
              <a:t> Design:</a:t>
            </a:r>
            <a:r>
              <a:rPr lang="en-GB" b="1" dirty="0" smtClean="0">
                <a:solidFill>
                  <a:schemeClr val="accent2"/>
                </a:solidFill>
              </a:rPr>
              <a:t> </a:t>
            </a:r>
            <a:r>
              <a:rPr lang="en-GB" dirty="0" err="1" smtClean="0"/>
              <a:t>Fabry</a:t>
            </a:r>
            <a:r>
              <a:rPr lang="en-GB" dirty="0" smtClean="0"/>
              <a:t>-Perot type cavity with two-tapered 		Bragg mirrors </a:t>
            </a:r>
            <a:endParaRPr lang="en-GB" i="1" baseline="30000" dirty="0" smtClean="0"/>
          </a:p>
          <a:p>
            <a:pPr>
              <a:spcAft>
                <a:spcPts val="2400"/>
              </a:spcAft>
              <a:buFont typeface="Arial"/>
              <a:buChar char="•"/>
            </a:pPr>
            <a:r>
              <a:rPr lang="en-GB" b="1" u="sng" dirty="0" smtClean="0">
                <a:solidFill>
                  <a:srgbClr val="244A58"/>
                </a:solidFill>
              </a:rPr>
              <a:t> Fabrication:</a:t>
            </a:r>
            <a:r>
              <a:rPr lang="en-GB" b="1" dirty="0" smtClean="0">
                <a:solidFill>
                  <a:srgbClr val="244A58"/>
                </a:solidFill>
              </a:rPr>
              <a:t> </a:t>
            </a:r>
            <a:r>
              <a:rPr lang="en-GB" dirty="0" err="1" smtClean="0"/>
              <a:t>Minerve</a:t>
            </a:r>
            <a:r>
              <a:rPr lang="en-GB" dirty="0" smtClean="0"/>
              <a:t> @ IEF – Univ. Paris-</a:t>
            </a:r>
            <a:r>
              <a:rPr lang="en-GB" dirty="0" err="1" smtClean="0"/>
              <a:t>Sud</a:t>
            </a:r>
            <a:endParaRPr lang="en-GB" dirty="0" smtClean="0"/>
          </a:p>
        </p:txBody>
      </p:sp>
      <p:sp>
        <p:nvSpPr>
          <p:cNvPr id="63" name="ZoneTexte 62"/>
          <p:cNvSpPr txBox="1"/>
          <p:nvPr/>
        </p:nvSpPr>
        <p:spPr>
          <a:xfrm>
            <a:off x="2856711" y="677341"/>
            <a:ext cx="372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err="1" smtClean="0">
                <a:solidFill>
                  <a:schemeClr val="accent1"/>
                </a:solidFill>
              </a:rPr>
              <a:t>Silicon</a:t>
            </a:r>
            <a:r>
              <a:rPr lang="fr-FR" sz="2400" b="1" i="1" dirty="0" smtClean="0">
                <a:solidFill>
                  <a:schemeClr val="accent1"/>
                </a:solidFill>
              </a:rPr>
              <a:t> </a:t>
            </a:r>
            <a:r>
              <a:rPr lang="fr-FR" sz="2400" b="1" i="1" dirty="0" err="1" smtClean="0">
                <a:solidFill>
                  <a:schemeClr val="accent1"/>
                </a:solidFill>
              </a:rPr>
              <a:t>Microcavity</a:t>
            </a:r>
            <a:endParaRPr lang="fr-FR" sz="2400" b="1" i="1" dirty="0">
              <a:solidFill>
                <a:schemeClr val="accent1"/>
              </a:solidFill>
            </a:endParaRPr>
          </a:p>
        </p:txBody>
      </p:sp>
      <p:grpSp>
        <p:nvGrpSpPr>
          <p:cNvPr id="3" name="Grouper 50"/>
          <p:cNvGrpSpPr/>
          <p:nvPr/>
        </p:nvGrpSpPr>
        <p:grpSpPr>
          <a:xfrm>
            <a:off x="4791363" y="4229450"/>
            <a:ext cx="1814597" cy="662503"/>
            <a:chOff x="4663934" y="4173558"/>
            <a:chExt cx="1814597" cy="662503"/>
          </a:xfrm>
        </p:grpSpPr>
        <p:graphicFrame>
          <p:nvGraphicFramePr>
            <p:cNvPr id="53" name="Object 3"/>
            <p:cNvGraphicFramePr>
              <a:graphicFrameLocks noChangeAspect="1"/>
            </p:cNvGraphicFramePr>
            <p:nvPr/>
          </p:nvGraphicFramePr>
          <p:xfrm>
            <a:off x="4743351" y="4319865"/>
            <a:ext cx="1655762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901" name="…quation" r:id="rId16" imgW="965200" imgH="215900" progId="Equation.3">
                    <p:embed/>
                  </p:oleObj>
                </mc:Choice>
                <mc:Fallback>
                  <p:oleObj name="…quation" r:id="rId16" imgW="9652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3351" y="4319865"/>
                          <a:ext cx="1655762" cy="369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Rectangle à coins arrondis 47"/>
            <p:cNvSpPr/>
            <p:nvPr/>
          </p:nvSpPr>
          <p:spPr>
            <a:xfrm>
              <a:off x="4663934" y="4173558"/>
              <a:ext cx="1814597" cy="662503"/>
            </a:xfrm>
            <a:prstGeom prst="roundRect">
              <a:avLst/>
            </a:prstGeom>
            <a:solidFill>
              <a:schemeClr val="accent3">
                <a:alpha val="18000"/>
              </a:schemeClr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ZoneTexte 38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7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9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of a NL Microcavity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cav-dener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20" y="749491"/>
            <a:ext cx="4857143" cy="1142857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541260" y="2357768"/>
            <a:ext cx="7197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>
                <a:solidFill>
                  <a:schemeClr val="accent3"/>
                </a:solidFill>
                <a:latin typeface="Wingdings"/>
                <a:ea typeface="Wingdings"/>
                <a:cs typeface="Wingdings"/>
              </a:rPr>
              <a:t></a:t>
            </a:r>
            <a:r>
              <a:rPr lang="en-GB" sz="2800" b="1" dirty="0" smtClean="0">
                <a:solidFill>
                  <a:schemeClr val="accent3"/>
                </a:solidFill>
              </a:rPr>
              <a:t> Coherent excitation using a chirped pulse</a:t>
            </a:r>
            <a:endParaRPr lang="en-GB" sz="2800" b="1" dirty="0">
              <a:solidFill>
                <a:schemeClr val="accent3"/>
              </a:solidFill>
            </a:endParaRPr>
          </a:p>
        </p:txBody>
      </p:sp>
      <p:pic>
        <p:nvPicPr>
          <p:cNvPr id="48" name="Image 47" descr="fig1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1260" y="3095864"/>
            <a:ext cx="6879535" cy="292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ZoneTexte 20"/>
          <p:cNvSpPr txBox="1"/>
          <p:nvPr/>
        </p:nvSpPr>
        <p:spPr>
          <a:xfrm>
            <a:off x="2856711" y="677341"/>
            <a:ext cx="372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err="1" smtClean="0">
                <a:solidFill>
                  <a:schemeClr val="accent1"/>
                </a:solidFill>
              </a:rPr>
              <a:t>Silicon</a:t>
            </a:r>
            <a:r>
              <a:rPr lang="fr-FR" sz="2400" b="1" i="1" dirty="0" smtClean="0">
                <a:solidFill>
                  <a:schemeClr val="accent1"/>
                </a:solidFill>
              </a:rPr>
              <a:t> </a:t>
            </a:r>
            <a:r>
              <a:rPr lang="fr-FR" sz="2400" b="1" i="1" dirty="0" err="1" smtClean="0">
                <a:solidFill>
                  <a:schemeClr val="accent1"/>
                </a:solidFill>
              </a:rPr>
              <a:t>Microcavity</a:t>
            </a:r>
            <a:endParaRPr lang="fr-FR" sz="2400" b="1" i="1" dirty="0">
              <a:solidFill>
                <a:schemeClr val="accent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7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of a NL Microcavity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oneTexte 37"/>
          <p:cNvSpPr txBox="1"/>
          <p:nvPr/>
        </p:nvSpPr>
        <p:spPr>
          <a:xfrm>
            <a:off x="2264870" y="994480"/>
            <a:ext cx="1784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150 </a:t>
            </a:r>
            <a:r>
              <a:rPr lang="fr-FR" sz="2400" dirty="0" err="1" smtClean="0"/>
              <a:t>fs</a:t>
            </a:r>
            <a:r>
              <a:rPr lang="fr-FR" sz="2400" dirty="0" smtClean="0"/>
              <a:t> pulses </a:t>
            </a:r>
          </a:p>
          <a:p>
            <a:pPr algn="ctr"/>
            <a:r>
              <a:rPr lang="fr-FR" sz="2400" dirty="0" smtClean="0"/>
              <a:t>@ 50 MHz</a:t>
            </a:r>
            <a:endParaRPr lang="fr-FR" sz="2400" dirty="0"/>
          </a:p>
        </p:txBody>
      </p:sp>
      <p:sp>
        <p:nvSpPr>
          <p:cNvPr id="31" name="ZoneTexte 30"/>
          <p:cNvSpPr txBox="1"/>
          <p:nvPr/>
        </p:nvSpPr>
        <p:spPr>
          <a:xfrm>
            <a:off x="5472085" y="921954"/>
            <a:ext cx="406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accent1"/>
                </a:solidFill>
              </a:rPr>
              <a:t>Grating-based pulse stretcher</a:t>
            </a:r>
          </a:p>
          <a:p>
            <a:pPr algn="ctr"/>
            <a:r>
              <a:rPr lang="en-GB" sz="1600" dirty="0" smtClean="0"/>
              <a:t>O.E. Martinez, IEEE JQE </a:t>
            </a:r>
            <a:r>
              <a:rPr lang="en-GB" sz="1600" b="1" dirty="0" smtClean="0"/>
              <a:t>23</a:t>
            </a:r>
            <a:r>
              <a:rPr lang="en-GB" sz="1600" dirty="0" smtClean="0"/>
              <a:t>, 59 (1987) </a:t>
            </a:r>
            <a:endParaRPr lang="en-GB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8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Coherent 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Excitation Set-up</a:t>
            </a:r>
            <a:endParaRPr 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897"/>
            <a:ext cx="1897943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55" name="Picture 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51" y="1815897"/>
            <a:ext cx="7177430" cy="278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0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80090" y="1270266"/>
            <a:ext cx="66388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Tx/>
              <a:buChar char="-"/>
            </a:pPr>
            <a:r>
              <a:rPr lang="en-GB" sz="2400" dirty="0" smtClean="0"/>
              <a:t> Strong light confinement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en-GB" sz="2400" dirty="0" smtClean="0"/>
              <a:t> High density of energy stored in microcavities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en-GB" sz="2400" dirty="0" smtClean="0"/>
              <a:t> Figure of Merit = Q/V</a:t>
            </a:r>
            <a:endParaRPr lang="en-GB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1" y="2966907"/>
            <a:ext cx="7651750" cy="3314700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 idx="4294967295"/>
          </p:nvPr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fr-FR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PhC </a:t>
            </a:r>
            <a:r>
              <a:rPr lang="fr-FR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Microcavities in </a:t>
            </a:r>
            <a:r>
              <a:rPr lang="fr-FR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Semi-</a:t>
            </a:r>
            <a:r>
              <a:rPr lang="fr-FR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Conductors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3348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oneTexte 37"/>
          <p:cNvSpPr txBox="1"/>
          <p:nvPr/>
        </p:nvSpPr>
        <p:spPr>
          <a:xfrm>
            <a:off x="2264870" y="994480"/>
            <a:ext cx="1784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150 </a:t>
            </a:r>
            <a:r>
              <a:rPr lang="fr-FR" sz="2400" dirty="0" err="1" smtClean="0"/>
              <a:t>fs</a:t>
            </a:r>
            <a:r>
              <a:rPr lang="fr-FR" sz="2400" dirty="0" smtClean="0"/>
              <a:t> pulses </a:t>
            </a:r>
          </a:p>
          <a:p>
            <a:pPr algn="ctr"/>
            <a:r>
              <a:rPr lang="fr-FR" sz="2400" dirty="0" smtClean="0"/>
              <a:t>@ 50 MHz</a:t>
            </a:r>
            <a:endParaRPr lang="fr-FR" sz="2400" dirty="0"/>
          </a:p>
        </p:txBody>
      </p:sp>
      <p:sp>
        <p:nvSpPr>
          <p:cNvPr id="43" name="ZoneTexte 42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8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Coherent 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Excitation Set-up</a:t>
            </a:r>
            <a:endParaRPr 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897"/>
            <a:ext cx="1897943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55" name="Picture 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51" y="1815897"/>
            <a:ext cx="7177430" cy="278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56" name="Picture 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5" y="4569281"/>
            <a:ext cx="3714597" cy="175849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1553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567" y="4569281"/>
            <a:ext cx="3692667" cy="1758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5472085" y="921954"/>
            <a:ext cx="406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accent1"/>
                </a:solidFill>
              </a:rPr>
              <a:t>Grating-based pulse stretcher</a:t>
            </a:r>
          </a:p>
          <a:p>
            <a:pPr algn="ctr"/>
            <a:r>
              <a:rPr lang="en-GB" sz="1600" dirty="0" smtClean="0"/>
              <a:t>O.E. Martinez, IEEE JQE </a:t>
            </a:r>
            <a:r>
              <a:rPr lang="en-GB" sz="1600" b="1" dirty="0" smtClean="0"/>
              <a:t>23</a:t>
            </a:r>
            <a:r>
              <a:rPr lang="en-GB" sz="1600" dirty="0" smtClean="0"/>
              <a:t>, 59 (1987) </a:t>
            </a:r>
            <a:endParaRPr lang="en-GB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495300" y="4149870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Pulse shaper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0" y="1942086"/>
            <a:ext cx="2772270" cy="2390741"/>
            <a:chOff x="271976" y="999550"/>
            <a:chExt cx="2772270" cy="2390741"/>
          </a:xfrm>
        </p:grpSpPr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00" y="999550"/>
              <a:ext cx="2401162" cy="2164982"/>
            </a:xfrm>
            <a:prstGeom prst="rect">
              <a:avLst/>
            </a:prstGeom>
          </p:spPr>
        </p:pic>
        <p:sp>
          <p:nvSpPr>
            <p:cNvPr id="36" name="ZoneTexte 35"/>
            <p:cNvSpPr txBox="1"/>
            <p:nvPr/>
          </p:nvSpPr>
          <p:spPr>
            <a:xfrm>
              <a:off x="505944" y="3051737"/>
              <a:ext cx="253830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 smtClean="0"/>
                <a:t>Wavelength</a:t>
              </a:r>
              <a:r>
                <a:rPr lang="fr-FR" sz="1600" dirty="0" smtClean="0"/>
                <a:t> [nm]</a:t>
              </a:r>
              <a:endParaRPr lang="fr-FR" sz="1600" dirty="0"/>
            </a:p>
          </p:txBody>
        </p:sp>
        <p:sp>
          <p:nvSpPr>
            <p:cNvPr id="40" name="ZoneTexte 39"/>
            <p:cNvSpPr txBox="1"/>
            <p:nvPr/>
          </p:nvSpPr>
          <p:spPr>
            <a:xfrm rot="16200000">
              <a:off x="-552201" y="1956976"/>
              <a:ext cx="1986910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/>
                <a:t>Power [</a:t>
              </a:r>
              <a:r>
                <a:rPr lang="fr-FR" sz="1600" dirty="0" err="1" smtClean="0"/>
                <a:t>a.u</a:t>
              </a:r>
              <a:r>
                <a:rPr lang="fr-FR" sz="1600" dirty="0" smtClean="0"/>
                <a:t>.]</a:t>
              </a:r>
              <a:endParaRPr lang="fr-FR" sz="1600" dirty="0"/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8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Coherent 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Excitation Set-up</a:t>
            </a:r>
            <a:endParaRPr 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6" y="4412512"/>
            <a:ext cx="2712906" cy="199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702" y="4630625"/>
            <a:ext cx="2336827" cy="177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40" y="4647813"/>
            <a:ext cx="2498145" cy="181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2871062" y="861748"/>
            <a:ext cx="1784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150 </a:t>
            </a:r>
            <a:r>
              <a:rPr lang="fr-FR" sz="2400" dirty="0" err="1" smtClean="0"/>
              <a:t>fs</a:t>
            </a:r>
            <a:r>
              <a:rPr lang="fr-FR" sz="2400" dirty="0" smtClean="0"/>
              <a:t> pulses </a:t>
            </a:r>
          </a:p>
          <a:p>
            <a:pPr algn="ctr"/>
            <a:r>
              <a:rPr lang="fr-FR" sz="2400" dirty="0" smtClean="0"/>
              <a:t>@ 50 MHz</a:t>
            </a:r>
            <a:endParaRPr lang="fr-FR" sz="2400" dirty="0"/>
          </a:p>
        </p:txBody>
      </p:sp>
      <p:pic>
        <p:nvPicPr>
          <p:cNvPr id="47" name="Picture 4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51" y="1815897"/>
            <a:ext cx="7177430" cy="278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ZoneTexte 47"/>
          <p:cNvSpPr txBox="1"/>
          <p:nvPr/>
        </p:nvSpPr>
        <p:spPr>
          <a:xfrm>
            <a:off x="5472085" y="921954"/>
            <a:ext cx="406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accent1"/>
                </a:solidFill>
              </a:rPr>
              <a:t>Grating-based pulse stretcher</a:t>
            </a:r>
          </a:p>
          <a:p>
            <a:pPr algn="ctr"/>
            <a:r>
              <a:rPr lang="en-GB" sz="1600" dirty="0" smtClean="0"/>
              <a:t>O.E. Martinez, IEEE JQE </a:t>
            </a:r>
            <a:r>
              <a:rPr lang="en-GB" sz="1600" b="1" dirty="0" smtClean="0"/>
              <a:t>23</a:t>
            </a:r>
            <a:r>
              <a:rPr lang="en-GB" sz="1600" dirty="0" smtClean="0"/>
              <a:t>, 59 (1987)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440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629449" y="1542017"/>
            <a:ext cx="5185259" cy="3690683"/>
            <a:chOff x="4629449" y="1542017"/>
            <a:chExt cx="5185259" cy="3690683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449" y="1542017"/>
              <a:ext cx="5185259" cy="369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45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115325" y="3238787"/>
              <a:ext cx="870958" cy="306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ZoneTexte 14"/>
          <p:cNvSpPr txBox="1"/>
          <p:nvPr/>
        </p:nvSpPr>
        <p:spPr>
          <a:xfrm>
            <a:off x="487485" y="767851"/>
            <a:ext cx="5409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smtClean="0">
                <a:solidFill>
                  <a:schemeClr val="accent3"/>
                </a:solidFill>
              </a:rPr>
              <a:t>Transmission spectra with chirp varying from </a:t>
            </a:r>
            <a:r>
              <a:rPr lang="en-GB" sz="2800" b="1" i="1" smtClean="0">
                <a:solidFill>
                  <a:schemeClr val="accent3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en-GB" sz="2800" b="1" baseline="30000" smtClean="0">
                <a:solidFill>
                  <a:schemeClr val="accent3"/>
                </a:solidFill>
              </a:rPr>
              <a:t>(2)</a:t>
            </a:r>
            <a:r>
              <a:rPr lang="en-GB" sz="2800" b="1" smtClean="0">
                <a:solidFill>
                  <a:schemeClr val="accent3"/>
                </a:solidFill>
              </a:rPr>
              <a:t>= -3.5 to +3.5 ps</a:t>
            </a:r>
            <a:r>
              <a:rPr lang="en-GB" sz="2800" b="1" baseline="30000" smtClean="0">
                <a:solidFill>
                  <a:schemeClr val="accent3"/>
                </a:solidFill>
              </a:rPr>
              <a:t>2</a:t>
            </a:r>
            <a:r>
              <a:rPr lang="en-GB" sz="2800" b="1" smtClean="0">
                <a:solidFill>
                  <a:schemeClr val="accent3"/>
                </a:solidFill>
              </a:rPr>
              <a:t>. </a:t>
            </a:r>
            <a:endParaRPr lang="en-GB" sz="2800" b="1">
              <a:solidFill>
                <a:schemeClr val="accent3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9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48179" y="868861"/>
            <a:ext cx="307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>
                <a:solidFill>
                  <a:schemeClr val="accent2"/>
                </a:solidFill>
              </a:rPr>
              <a:t>U</a:t>
            </a:r>
            <a:r>
              <a:rPr lang="fr-FR" sz="2400" b="1" i="1" baseline="-25000" dirty="0" err="1" smtClean="0">
                <a:solidFill>
                  <a:schemeClr val="accent2"/>
                </a:solidFill>
              </a:rPr>
              <a:t>incident</a:t>
            </a:r>
            <a:r>
              <a:rPr lang="fr-FR" sz="2400" b="1" dirty="0" smtClean="0">
                <a:solidFill>
                  <a:schemeClr val="accent2"/>
                </a:solidFill>
              </a:rPr>
              <a:t>= 3 </a:t>
            </a:r>
            <a:r>
              <a:rPr lang="fr-FR" sz="2400" b="1" dirty="0" err="1" smtClean="0">
                <a:solidFill>
                  <a:schemeClr val="accent2"/>
                </a:solidFill>
              </a:rPr>
              <a:t>pJ</a:t>
            </a:r>
            <a:r>
              <a:rPr lang="fr-FR" sz="2400" b="1" dirty="0" smtClean="0">
                <a:solidFill>
                  <a:schemeClr val="accent2"/>
                </a:solidFill>
              </a:rPr>
              <a:t> = </a:t>
            </a:r>
            <a:r>
              <a:rPr lang="fr-FR" sz="2400" b="1" dirty="0" err="1" smtClean="0">
                <a:solidFill>
                  <a:schemeClr val="accent2"/>
                </a:solidFill>
              </a:rPr>
              <a:t>Cste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: Exp. 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5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4629449" y="1542017"/>
            <a:ext cx="5185259" cy="3690683"/>
            <a:chOff x="4629449" y="1542017"/>
            <a:chExt cx="5185259" cy="3690683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449" y="1542017"/>
              <a:ext cx="5185259" cy="369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115325" y="3238787"/>
              <a:ext cx="870958" cy="306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ZoneTexte 14"/>
          <p:cNvSpPr txBox="1"/>
          <p:nvPr/>
        </p:nvSpPr>
        <p:spPr>
          <a:xfrm>
            <a:off x="487485" y="767851"/>
            <a:ext cx="5409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smtClean="0">
                <a:solidFill>
                  <a:schemeClr val="accent3"/>
                </a:solidFill>
              </a:rPr>
              <a:t>Transmission spectra with chirp varying from </a:t>
            </a:r>
            <a:r>
              <a:rPr lang="en-GB" sz="2800" b="1" i="1" smtClean="0">
                <a:solidFill>
                  <a:schemeClr val="accent3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en-GB" sz="2800" b="1" baseline="30000" smtClean="0">
                <a:solidFill>
                  <a:schemeClr val="accent3"/>
                </a:solidFill>
              </a:rPr>
              <a:t>(2)</a:t>
            </a:r>
            <a:r>
              <a:rPr lang="en-GB" sz="2800" b="1" smtClean="0">
                <a:solidFill>
                  <a:schemeClr val="accent3"/>
                </a:solidFill>
              </a:rPr>
              <a:t>= -3.5 to +3.5 ps</a:t>
            </a:r>
            <a:r>
              <a:rPr lang="en-GB" sz="2800" b="1" baseline="30000" smtClean="0">
                <a:solidFill>
                  <a:schemeClr val="accent3"/>
                </a:solidFill>
              </a:rPr>
              <a:t>2</a:t>
            </a:r>
            <a:r>
              <a:rPr lang="en-GB" sz="2800" b="1" smtClean="0">
                <a:solidFill>
                  <a:schemeClr val="accent3"/>
                </a:solidFill>
              </a:rPr>
              <a:t>. </a:t>
            </a:r>
            <a:endParaRPr lang="en-GB" sz="2800" b="1">
              <a:solidFill>
                <a:schemeClr val="accent3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303520" y="2253082"/>
            <a:ext cx="1089965" cy="630978"/>
          </a:xfrm>
          <a:prstGeom prst="straightConnector1">
            <a:avLst/>
          </a:prstGeom>
          <a:ln w="57150" cap="flat" cmpd="sng" algn="ctr">
            <a:solidFill>
              <a:srgbClr val="FF262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5164531" y="2759883"/>
            <a:ext cx="1875434" cy="1146434"/>
          </a:xfrm>
          <a:prstGeom prst="straightConnector1">
            <a:avLst/>
          </a:prstGeom>
          <a:ln w="57150" cap="flat" cmpd="sng" algn="ctr">
            <a:solidFill>
              <a:srgbClr val="03850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527265" y="1862650"/>
            <a:ext cx="183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smtClean="0">
                <a:solidFill>
                  <a:srgbClr val="FF2626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en-GB" sz="2400" b="1" baseline="30000" smtClean="0">
                <a:solidFill>
                  <a:srgbClr val="FF2626"/>
                </a:solidFill>
              </a:rPr>
              <a:t>(2)</a:t>
            </a:r>
            <a:r>
              <a:rPr lang="en-GB" sz="2400" b="1" smtClean="0">
                <a:solidFill>
                  <a:srgbClr val="FF2626"/>
                </a:solidFill>
              </a:rPr>
              <a:t>=+1.6 ps</a:t>
            </a:r>
            <a:r>
              <a:rPr lang="en-GB" sz="2400" b="1" baseline="30000" smtClean="0">
                <a:solidFill>
                  <a:srgbClr val="FF2626"/>
                </a:solidFill>
              </a:rPr>
              <a:t>2</a:t>
            </a:r>
            <a:endParaRPr lang="en-GB" sz="2400" b="1" baseline="30000">
              <a:solidFill>
                <a:srgbClr val="FF2626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-45245" y="1908816"/>
            <a:ext cx="342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smtClean="0">
                <a:solidFill>
                  <a:schemeClr val="accent2"/>
                </a:solidFill>
              </a:rPr>
              <a:t>Equal Pulse duration</a:t>
            </a:r>
          </a:p>
          <a:p>
            <a:pPr algn="ctr"/>
            <a:r>
              <a:rPr lang="en-GB" sz="2400" b="1" smtClean="0">
                <a:solidFill>
                  <a:schemeClr val="accent2"/>
                </a:solidFill>
              </a:rPr>
              <a:t>5.7 ps (Autocorr = 8 ps)</a:t>
            </a:r>
            <a:endParaRPr lang="en-GB" sz="2400" b="1">
              <a:solidFill>
                <a:schemeClr val="accent2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527265" y="2314054"/>
            <a:ext cx="183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smtClean="0">
                <a:solidFill>
                  <a:srgbClr val="038503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en-GB" sz="2400" b="1" baseline="30000" dirty="0" smtClean="0">
                <a:solidFill>
                  <a:srgbClr val="038503"/>
                </a:solidFill>
              </a:rPr>
              <a:t>(2)</a:t>
            </a:r>
            <a:r>
              <a:rPr lang="en-GB" sz="2400" b="1" dirty="0" smtClean="0">
                <a:solidFill>
                  <a:srgbClr val="038503"/>
                </a:solidFill>
              </a:rPr>
              <a:t>=-1.6 ps</a:t>
            </a:r>
            <a:r>
              <a:rPr lang="en-GB" sz="2400" b="1" baseline="30000" dirty="0" smtClean="0">
                <a:solidFill>
                  <a:srgbClr val="038503"/>
                </a:solidFill>
              </a:rPr>
              <a:t>2</a:t>
            </a:r>
            <a:endParaRPr lang="en-GB" sz="2400" b="1" baseline="30000" dirty="0">
              <a:solidFill>
                <a:srgbClr val="038503"/>
              </a:solidFill>
            </a:endParaRPr>
          </a:p>
        </p:txBody>
      </p:sp>
      <p:sp>
        <p:nvSpPr>
          <p:cNvPr id="41" name="Accolade ouvrante 40"/>
          <p:cNvSpPr/>
          <p:nvPr/>
        </p:nvSpPr>
        <p:spPr>
          <a:xfrm>
            <a:off x="3291142" y="1913496"/>
            <a:ext cx="267378" cy="846387"/>
          </a:xfrm>
          <a:prstGeom prst="leftBrace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9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148179" y="868861"/>
            <a:ext cx="307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>
                <a:solidFill>
                  <a:schemeClr val="accent2"/>
                </a:solidFill>
              </a:rPr>
              <a:t>U</a:t>
            </a:r>
            <a:r>
              <a:rPr lang="fr-FR" sz="2400" b="1" i="1" baseline="-25000" dirty="0" err="1" smtClean="0">
                <a:solidFill>
                  <a:schemeClr val="accent2"/>
                </a:solidFill>
              </a:rPr>
              <a:t>incident</a:t>
            </a:r>
            <a:r>
              <a:rPr lang="fr-FR" sz="2400" b="1" dirty="0" smtClean="0">
                <a:solidFill>
                  <a:schemeClr val="accent2"/>
                </a:solidFill>
              </a:rPr>
              <a:t>= 3 </a:t>
            </a:r>
            <a:r>
              <a:rPr lang="fr-FR" sz="2400" b="1" dirty="0" err="1" smtClean="0">
                <a:solidFill>
                  <a:schemeClr val="accent2"/>
                </a:solidFill>
              </a:rPr>
              <a:t>pJ</a:t>
            </a:r>
            <a:r>
              <a:rPr lang="fr-FR" sz="2400" b="1" dirty="0" smtClean="0">
                <a:solidFill>
                  <a:schemeClr val="accent2"/>
                </a:solidFill>
              </a:rPr>
              <a:t> = </a:t>
            </a:r>
            <a:r>
              <a:rPr lang="fr-FR" sz="2400" b="1" dirty="0" err="1" smtClean="0">
                <a:solidFill>
                  <a:schemeClr val="accent2"/>
                </a:solidFill>
              </a:rPr>
              <a:t>Cste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4445537" y="5275990"/>
            <a:ext cx="5188856" cy="1200328"/>
          </a:xfrm>
          <a:prstGeom prst="roundRect">
            <a:avLst/>
          </a:prstGeom>
          <a:solidFill>
            <a:schemeClr val="accent6">
              <a:alpha val="13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ZoneTexte 25"/>
          <p:cNvSpPr txBox="1"/>
          <p:nvPr/>
        </p:nvSpPr>
        <p:spPr>
          <a:xfrm>
            <a:off x="4652786" y="5232700"/>
            <a:ext cx="499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smtClean="0">
                <a:solidFill>
                  <a:schemeClr val="accent6"/>
                </a:solidFill>
              </a:rPr>
              <a:t>First exp. demonstration :</a:t>
            </a:r>
            <a:endParaRPr lang="en-GB" sz="2400" b="1" i="1" dirty="0" smtClean="0">
              <a:solidFill>
                <a:schemeClr val="accent6"/>
              </a:solidFill>
              <a:latin typeface="Wingdings"/>
              <a:ea typeface="Wingdings"/>
              <a:cs typeface="Wingdings"/>
            </a:endParaRPr>
          </a:p>
          <a:p>
            <a:pPr>
              <a:buFont typeface="Wingdings" charset="2"/>
              <a:buChar char="è"/>
            </a:pPr>
            <a:r>
              <a:rPr lang="en-GB" sz="2400" dirty="0" smtClean="0">
                <a:solidFill>
                  <a:schemeClr val="accent6"/>
                </a:solidFill>
              </a:rPr>
              <a:t> Coherent Excitation of a NL µcavity</a:t>
            </a:r>
          </a:p>
        </p:txBody>
      </p:sp>
      <p:sp>
        <p:nvSpPr>
          <p:cNvPr id="27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: Exp. Demonstration</a:t>
            </a:r>
            <a:endParaRPr lang="en-US" dirty="0"/>
          </a:p>
        </p:txBody>
      </p:sp>
      <p:sp>
        <p:nvSpPr>
          <p:cNvPr id="40" name="ZoneTexte 39"/>
          <p:cNvSpPr txBox="1"/>
          <p:nvPr/>
        </p:nvSpPr>
        <p:spPr>
          <a:xfrm>
            <a:off x="8506185" y="1447151"/>
            <a:ext cx="158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smtClean="0">
                <a:latin typeface="Lucida Grande"/>
                <a:ea typeface="Lucida Grande"/>
                <a:cs typeface="Lucida Grande"/>
              </a:rPr>
              <a:t>ϕ</a:t>
            </a:r>
            <a:r>
              <a:rPr lang="en-GB" sz="2400" b="1" baseline="30000" dirty="0" smtClean="0"/>
              <a:t>(2)</a:t>
            </a:r>
            <a:r>
              <a:rPr lang="en-GB" sz="2400" b="1" dirty="0" smtClean="0"/>
              <a:t>=</a:t>
            </a:r>
            <a:r>
              <a:rPr lang="en-GB" sz="2400" b="1" dirty="0"/>
              <a:t>0 ps</a:t>
            </a:r>
            <a:r>
              <a:rPr lang="en-GB" sz="2400" b="1" baseline="30000" dirty="0"/>
              <a:t>2</a:t>
            </a:r>
          </a:p>
          <a:p>
            <a:endParaRPr lang="en-GB" sz="2400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 flipH="1">
            <a:off x="7407898" y="2033626"/>
            <a:ext cx="1348396" cy="98955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92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7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: </a:t>
            </a: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Num.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0064820"/>
                  </p:ext>
                </p:extLst>
              </p:nvPr>
            </p:nvGraphicFramePr>
            <p:xfrm>
              <a:off x="259384" y="705533"/>
              <a:ext cx="6814414" cy="270071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995111"/>
                    <a:gridCol w="819303"/>
                  </a:tblGrid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i="1" dirty="0" smtClean="0">
                            <a:effectLst/>
                            <a:latin typeface="Cambria Math"/>
                            <a:ea typeface="Times New Roman"/>
                          </a:endParaRPr>
                        </a:p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𝑑𝑢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(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=</m:t>
                                </m:r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𝑒𝑓𝑓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𝐾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𝑢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5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5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𝑒𝑓𝑓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𝑁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(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 smtClean="0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500" b="0" i="1" smtClean="0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  <m:r>
                                          <a:rPr lang="en-US" sz="1500" b="0" i="1" smtClean="0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𝑄</m:t>
                                        </m:r>
                                      </m:den>
                                    </m:f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𝑇𝑃𝐴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𝑔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b="0" i="1" smtClean="0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𝐾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𝑢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5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5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𝐴</m:t>
                                            </m:r>
                                          </m:sub>
                                        </m:s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 smtClean="0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b="0" i="1" smtClean="0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b="0" i="1" smtClean="0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(</m:t>
                                </m:r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𝑡</m:t>
                                </m:r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5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Times New Roman"/>
                              <a:ea typeface="Times New Roman"/>
                            </a:rPr>
                            <a:t>(1)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i="1" dirty="0" smtClean="0">
                            <a:effectLst/>
                            <a:latin typeface="Cambria Math"/>
                            <a:ea typeface="Times New Roman"/>
                          </a:endParaRPr>
                        </a:p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𝑑𝑁</m:t>
                                    </m:r>
                                    <m:r>
                                      <a:rPr lang="en-US" sz="150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(</m:t>
                                    </m:r>
                                    <m:r>
                                      <a:rPr lang="en-US" sz="150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  <m:r>
                                      <a:rPr lang="en-US" sz="150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500" b="0" i="1" smtClean="0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𝑇𝑃𝐴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2ℏ</m:t>
                                    </m:r>
                                    <m:sSub>
                                      <m:sSub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𝐹𝐶𝑅</m:t>
                                        </m:r>
                                      </m:sub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𝑢</m:t>
                                        </m:r>
                                        <m:d>
                                          <m:d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Times New Roman"/>
                              <a:ea typeface="Times New Roman"/>
                            </a:rPr>
                            <a:t>(2)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0064820"/>
                  </p:ext>
                </p:extLst>
              </p:nvPr>
            </p:nvGraphicFramePr>
            <p:xfrm>
              <a:off x="259384" y="705533"/>
              <a:ext cx="6814414" cy="270071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995111"/>
                    <a:gridCol w="819303"/>
                  </a:tblGrid>
                  <a:tr h="17118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2" t="-356" r="-13733" b="-57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Times New Roman"/>
                              <a:ea typeface="Times New Roman"/>
                            </a:rPr>
                            <a:t>(1)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88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2" t="-174074" r="-137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Times New Roman"/>
                              <a:ea typeface="Times New Roman"/>
                            </a:rPr>
                            <a:t>(2)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491190"/>
                  </p:ext>
                </p:extLst>
              </p:nvPr>
            </p:nvGraphicFramePr>
            <p:xfrm>
              <a:off x="343191" y="3463222"/>
              <a:ext cx="2431907" cy="29718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94595"/>
                    <a:gridCol w="1637312"/>
                  </a:tblGrid>
                  <a:tr h="264931">
                    <a:tc>
                      <a:txBody>
                        <a:bodyPr/>
                        <a:lstStyle/>
                        <a:p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50" dirty="0" smtClean="0"/>
                            <a:t>Value</a:t>
                          </a:r>
                          <a:endParaRPr lang="en-US" sz="135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0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pl-PL" sz="1350" i="1" dirty="0" smtClean="0">
                                    <a:latin typeface="Cambria Math"/>
                                  </a:rPr>
                                  <m:t>.4×</m:t>
                                </m:r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l-PL" sz="1350" i="1" dirty="0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l-PL" sz="1350" i="1" dirty="0" smtClean="0">
                                        <a:latin typeface="Cambria Math"/>
                                      </a:rPr>
                                      <m:t>−18</m:t>
                                    </m:r>
                                  </m:sup>
                                </m:sSup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l-PL" sz="1350" i="0" dirty="0" smtClean="0">
                                        <a:latin typeface="Cambria Math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pl-PL" sz="135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350" b="0" i="0" dirty="0" smtClean="0">
                                    <a:latin typeface="Cambria Math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 b="0" i="0" dirty="0" smtClean="0">
                                    <a:latin typeface="Cambria Math"/>
                                  </a:rPr>
                                  <m:t>W</m:t>
                                </m:r>
                              </m:oMath>
                            </m:oMathPara>
                          </a14:m>
                          <a:endParaRPr lang="pl-PL" sz="1350" i="0" dirty="0" smtClean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𝑇𝑃𝐴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8</m:t>
                                </m:r>
                                <m:r>
                                  <a:rPr lang="pl-PL" sz="1350" i="1" dirty="0" smtClean="0">
                                    <a:latin typeface="Cambria Math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l-PL" sz="1350" i="1" dirty="0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l-PL" sz="1350" i="1" dirty="0" smtClean="0">
                                        <a:latin typeface="Cambria Math"/>
                                      </a:rPr>
                                      <m:t>−1</m:t>
                                    </m:r>
                                    <m:r>
                                      <a:rPr lang="en-US" sz="135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 b="0" i="0" dirty="0" smtClean="0">
                                    <a:latin typeface="Cambria Math"/>
                                  </a:rPr>
                                  <m:t>m</m:t>
                                </m:r>
                                <m:r>
                                  <a:rPr lang="en-US" sz="1350" b="0" i="0" dirty="0" smtClean="0">
                                    <a:latin typeface="Cambria Math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 b="0" i="0" dirty="0" smtClean="0">
                                    <a:latin typeface="Cambria Math"/>
                                  </a:rPr>
                                  <m:t>W</m:t>
                                </m:r>
                              </m:oMath>
                            </m:oMathPara>
                          </a14:m>
                          <a:endParaRPr lang="pl-PL" sz="1350" i="0" dirty="0" smtClean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smtClean="0">
                                    <a:latin typeface="Cambria Math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i="1" dirty="0" smtClean="0">
                                    <a:latin typeface="Cambria Math"/>
                                  </a:rPr>
                                  <m:t>7900</m:t>
                                </m:r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85</m:t>
                                </m:r>
                                <m:r>
                                  <a:rPr lang="en-US" sz="1350" i="1" dirty="0" smtClean="0">
                                    <a:latin typeface="Cambria Math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smtClean="0">
                                    <a:latin typeface="Cambria Math"/>
                                  </a:rPr>
                                  <m:t>2.3</m:t>
                                </m:r>
                                <m:sSup>
                                  <m:sSupPr>
                                    <m:ctrlPr>
                                      <a:rPr lang="en-US" sz="135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35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35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𝐹𝐶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smtClean="0">
                                    <a:latin typeface="Cambria Math"/>
                                  </a:rPr>
                                  <m:t>1.7</m:t>
                                </m:r>
                                <m:sSup>
                                  <m:sSupPr>
                                    <m:ctrlPr>
                                      <a:rPr lang="en-US" sz="135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35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35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i="1" dirty="0" smtClean="0">
                                    <a:latin typeface="Cambria Math"/>
                                  </a:rPr>
                                  <m:t>−1.35×</m:t>
                                </m:r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 dirty="0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350" i="1" dirty="0" smtClean="0">
                                        <a:latin typeface="Cambria Math"/>
                                      </a:rPr>
                                      <m:t>−27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350" i="0" dirty="0" smtClean="0">
                                        <a:latin typeface="Cambria Math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en-US" sz="1350" i="0" dirty="0" smtClean="0"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50" i="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14.5</m:t>
                                </m:r>
                                <m:r>
                                  <a:rPr lang="en-US" sz="1350" i="1" dirty="0" smtClean="0">
                                    <a:latin typeface="Cambria Math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 dirty="0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350" i="1" dirty="0" smtClean="0">
                                        <a:latin typeface="Cambria Math"/>
                                      </a:rPr>
                                      <m:t>−2</m:t>
                                    </m:r>
                                    <m:r>
                                      <a:rPr lang="en-US" sz="135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350" i="0" dirty="0" smtClean="0">
                                        <a:latin typeface="Cambria Math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en-US" sz="135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50" i="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0.4 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 b="0" i="0" dirty="0" smtClean="0">
                                    <a:latin typeface="Cambria Math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en-US" sz="1350" i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491190"/>
                  </p:ext>
                </p:extLst>
              </p:nvPr>
            </p:nvGraphicFramePr>
            <p:xfrm>
              <a:off x="343191" y="3463222"/>
              <a:ext cx="2431907" cy="29718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94595"/>
                    <a:gridCol w="1637312"/>
                  </a:tblGrid>
                  <a:tr h="297180">
                    <a:tc>
                      <a:txBody>
                        <a:bodyPr/>
                        <a:lstStyle/>
                        <a:p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50" dirty="0" smtClean="0"/>
                            <a:t>Value</a:t>
                          </a:r>
                          <a:endParaRPr lang="en-US" sz="1350" dirty="0"/>
                        </a:p>
                      </a:txBody>
                      <a:tcPr/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02041" r="-207692" b="-795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8327" t="-102041" r="-372" b="-795918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06250" r="-207692" b="-7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8327" t="-206250" r="-372" b="-712500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300000" r="-207692" b="-5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8327" t="-300000" r="-372" b="-597959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400000" r="-207692" b="-4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8327" t="-400000" r="-372" b="-497959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500000" r="-207692" b="-3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8327" t="-500000" r="-372" b="-397959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600000" r="-207692" b="-2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8327" t="-600000" r="-372" b="-297959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714583" r="-207692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8327" t="-714583" r="-372" b="-204167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797959" r="-20769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8327" t="-797959" r="-372" b="-100000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897959" r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8327" t="-897959" r="-3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2" name="Rectangle 31"/>
          <p:cNvSpPr/>
          <p:nvPr/>
        </p:nvSpPr>
        <p:spPr>
          <a:xfrm>
            <a:off x="7373158" y="896778"/>
            <a:ext cx="238169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/>
              <a:t>Paul </a:t>
            </a:r>
            <a:r>
              <a:rPr lang="en-US" sz="1300" dirty="0" smtClean="0"/>
              <a:t>Barclay et. al, </a:t>
            </a:r>
          </a:p>
          <a:p>
            <a:pPr algn="ctr"/>
            <a:r>
              <a:rPr lang="en-US" sz="1300" dirty="0" smtClean="0"/>
              <a:t>Opt</a:t>
            </a:r>
            <a:r>
              <a:rPr lang="en-US" sz="1300" dirty="0"/>
              <a:t>. Express 13, 801-820 (2005</a:t>
            </a:r>
            <a:r>
              <a:rPr lang="en-US" sz="1300" dirty="0" smtClean="0"/>
              <a:t>)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9372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au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2644978"/>
                  </p:ext>
                </p:extLst>
              </p:nvPr>
            </p:nvGraphicFramePr>
            <p:xfrm>
              <a:off x="259384" y="705533"/>
              <a:ext cx="6814414" cy="270071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995111"/>
                    <a:gridCol w="819303"/>
                  </a:tblGrid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i="1" dirty="0" smtClean="0">
                            <a:effectLst/>
                            <a:latin typeface="Cambria Math"/>
                            <a:ea typeface="Times New Roman"/>
                          </a:endParaRPr>
                        </a:p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𝑑𝑢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(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=</m:t>
                                </m:r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𝑒𝑓𝑓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𝐾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𝑢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5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5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𝑒𝑓𝑓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𝑁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(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 smtClean="0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500" b="0" i="1" smtClean="0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  <m:r>
                                          <a:rPr lang="en-US" sz="1500" b="0" i="1" smtClean="0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𝑄</m:t>
                                        </m:r>
                                      </m:den>
                                    </m:f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𝑇𝑃𝐴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𝑔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b="0" i="1" smtClean="0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𝐾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𝑢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5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5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𝐴</m:t>
                                            </m:r>
                                          </m:sub>
                                        </m:s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500" i="1" smtClean="0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b="0" i="1" smtClean="0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b="0" i="1" smtClean="0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(</m:t>
                                </m:r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𝑡</m:t>
                                </m:r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5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Times New Roman"/>
                              <a:ea typeface="Times New Roman"/>
                            </a:rPr>
                            <a:t>(1)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i="1" dirty="0" smtClean="0">
                            <a:effectLst/>
                            <a:latin typeface="Cambria Math"/>
                            <a:ea typeface="Times New Roman"/>
                          </a:endParaRPr>
                        </a:p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𝑑𝑁</m:t>
                                    </m:r>
                                  </m:num>
                                  <m:den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500" b="0" i="1" smtClean="0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5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𝑇𝑃𝐴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2ℏ</m:t>
                                    </m:r>
                                    <m:sSub>
                                      <m:sSub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𝐹𝐶𝑅</m:t>
                                        </m:r>
                                      </m:sub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𝑢</m:t>
                                        </m:r>
                                        <m:d>
                                          <m:d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Times New Roman"/>
                              <a:ea typeface="Times New Roman"/>
                            </a:rPr>
                            <a:t>(2)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au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2644978"/>
                  </p:ext>
                </p:extLst>
              </p:nvPr>
            </p:nvGraphicFramePr>
            <p:xfrm>
              <a:off x="259384" y="705533"/>
              <a:ext cx="6814414" cy="270071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995111"/>
                    <a:gridCol w="819303"/>
                  </a:tblGrid>
                  <a:tr h="17118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2" t="-356" r="-13733" b="-57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Times New Roman"/>
                              <a:ea typeface="Times New Roman"/>
                            </a:rPr>
                            <a:t>(1)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888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2" t="-174074" r="-137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Times New Roman"/>
                              <a:ea typeface="Times New Roman"/>
                            </a:rPr>
                            <a:t>(2)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5258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/>
          <a:stretch/>
        </p:blipFill>
        <p:spPr bwMode="auto">
          <a:xfrm>
            <a:off x="4998240" y="3194462"/>
            <a:ext cx="4907760" cy="326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7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Excitation : </a:t>
            </a: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Num. Model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73158" y="896778"/>
            <a:ext cx="238169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/>
              <a:t>Paul </a:t>
            </a:r>
            <a:r>
              <a:rPr lang="en-US" sz="1300" dirty="0" smtClean="0"/>
              <a:t>Barclay et. al, </a:t>
            </a:r>
          </a:p>
          <a:p>
            <a:pPr algn="ctr"/>
            <a:r>
              <a:rPr lang="en-US" sz="1300" dirty="0" smtClean="0"/>
              <a:t>Opt</a:t>
            </a:r>
            <a:r>
              <a:rPr lang="en-US" sz="1300" dirty="0"/>
              <a:t>. Express 13, 801-820 (2005</a:t>
            </a:r>
            <a:r>
              <a:rPr lang="en-US" sz="1300" dirty="0" smtClean="0"/>
              <a:t>) </a:t>
            </a:r>
            <a:endParaRPr lang="en-US" sz="1300" dirty="0"/>
          </a:p>
        </p:txBody>
      </p:sp>
      <p:sp>
        <p:nvSpPr>
          <p:cNvPr id="5" name="Rectangle 4"/>
          <p:cNvSpPr/>
          <p:nvPr/>
        </p:nvSpPr>
        <p:spPr>
          <a:xfrm>
            <a:off x="4998240" y="3194461"/>
            <a:ext cx="4831320" cy="326479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7877678" y="1976228"/>
            <a:ext cx="1951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Effect of 2.5 mm </a:t>
            </a:r>
          </a:p>
          <a:p>
            <a:pPr algn="ctr"/>
            <a:r>
              <a:rPr lang="en-US" dirty="0" smtClean="0"/>
              <a:t>waveguide</a:t>
            </a:r>
            <a:endParaRPr lang="en-US" dirty="0"/>
          </a:p>
        </p:txBody>
      </p:sp>
      <p:sp>
        <p:nvSpPr>
          <p:cNvPr id="10" name="Croix 9"/>
          <p:cNvSpPr/>
          <p:nvPr/>
        </p:nvSpPr>
        <p:spPr>
          <a:xfrm>
            <a:off x="7290204" y="2071231"/>
            <a:ext cx="522514" cy="517881"/>
          </a:xfrm>
          <a:prstGeom prst="plus">
            <a:avLst>
              <a:gd name="adj" fmla="val 36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7917470" y="2683408"/>
            <a:ext cx="1690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4.5 W injected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au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0657253"/>
                  </p:ext>
                </p:extLst>
              </p:nvPr>
            </p:nvGraphicFramePr>
            <p:xfrm>
              <a:off x="343191" y="3463222"/>
              <a:ext cx="2431907" cy="29718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94595"/>
                    <a:gridCol w="1637312"/>
                  </a:tblGrid>
                  <a:tr h="264931">
                    <a:tc>
                      <a:txBody>
                        <a:bodyPr/>
                        <a:lstStyle/>
                        <a:p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50" dirty="0" smtClean="0"/>
                            <a:t>Value</a:t>
                          </a:r>
                          <a:endParaRPr lang="en-US" sz="135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0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pl-PL" sz="1350" i="1" dirty="0" smtClean="0">
                                    <a:latin typeface="Cambria Math"/>
                                  </a:rPr>
                                  <m:t>.4×</m:t>
                                </m:r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l-PL" sz="1350" i="1" dirty="0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l-PL" sz="1350" i="1" dirty="0" smtClean="0">
                                        <a:latin typeface="Cambria Math"/>
                                      </a:rPr>
                                      <m:t>−18</m:t>
                                    </m:r>
                                  </m:sup>
                                </m:sSup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l-PL" sz="1350" i="0" dirty="0" smtClean="0">
                                        <a:latin typeface="Cambria Math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pl-PL" sz="135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350" b="0" i="0" dirty="0" smtClean="0">
                                    <a:latin typeface="Cambria Math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 b="0" i="0" dirty="0" smtClean="0">
                                    <a:latin typeface="Cambria Math"/>
                                  </a:rPr>
                                  <m:t>W</m:t>
                                </m:r>
                              </m:oMath>
                            </m:oMathPara>
                          </a14:m>
                          <a:endParaRPr lang="pl-PL" sz="1350" i="0" dirty="0" smtClean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𝑇𝑃𝐴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8</m:t>
                                </m:r>
                                <m:r>
                                  <a:rPr lang="pl-PL" sz="1350" i="1" dirty="0" smtClean="0">
                                    <a:latin typeface="Cambria Math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l-PL" sz="1350" i="1" dirty="0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l-PL" sz="1350" i="1" dirty="0" smtClean="0">
                                        <a:latin typeface="Cambria Math"/>
                                      </a:rPr>
                                      <m:t>−1</m:t>
                                    </m:r>
                                    <m:r>
                                      <a:rPr lang="en-US" sz="135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 b="0" i="0" dirty="0" smtClean="0">
                                    <a:latin typeface="Cambria Math"/>
                                  </a:rPr>
                                  <m:t>m</m:t>
                                </m:r>
                                <m:r>
                                  <a:rPr lang="en-US" sz="1350" b="0" i="0" dirty="0" smtClean="0">
                                    <a:latin typeface="Cambria Math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 b="0" i="0" dirty="0" smtClean="0">
                                    <a:latin typeface="Cambria Math"/>
                                  </a:rPr>
                                  <m:t>W</m:t>
                                </m:r>
                              </m:oMath>
                            </m:oMathPara>
                          </a14:m>
                          <a:endParaRPr lang="pl-PL" sz="1350" i="0" dirty="0" smtClean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smtClean="0">
                                    <a:latin typeface="Cambria Math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i="1" dirty="0" smtClean="0">
                                    <a:latin typeface="Cambria Math"/>
                                  </a:rPr>
                                  <m:t>7900</m:t>
                                </m:r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85</m:t>
                                </m:r>
                                <m:r>
                                  <a:rPr lang="en-US" sz="1350" i="1" dirty="0" smtClean="0">
                                    <a:latin typeface="Cambria Math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smtClean="0">
                                    <a:latin typeface="Cambria Math"/>
                                  </a:rPr>
                                  <m:t>2.3</m:t>
                                </m:r>
                                <m:sSup>
                                  <m:sSupPr>
                                    <m:ctrlPr>
                                      <a:rPr lang="en-US" sz="135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35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35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𝐹𝐶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smtClean="0">
                                    <a:latin typeface="Cambria Math"/>
                                  </a:rPr>
                                  <m:t>1.7</m:t>
                                </m:r>
                                <m:sSup>
                                  <m:sSupPr>
                                    <m:ctrlPr>
                                      <a:rPr lang="en-US" sz="135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35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  <m:t>𝜆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350" b="0" i="1" smtClean="0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35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i="1" dirty="0" smtClean="0">
                                    <a:latin typeface="Cambria Math"/>
                                  </a:rPr>
                                  <m:t>−1.35×</m:t>
                                </m:r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 dirty="0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350" i="1" dirty="0" smtClean="0">
                                        <a:latin typeface="Cambria Math"/>
                                      </a:rPr>
                                      <m:t>−27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350" i="0" dirty="0" smtClean="0">
                                        <a:latin typeface="Cambria Math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en-US" sz="1350" i="0" dirty="0" smtClean="0"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50" i="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14.5</m:t>
                                </m:r>
                                <m:r>
                                  <a:rPr lang="en-US" sz="1350" i="1" dirty="0" smtClean="0">
                                    <a:latin typeface="Cambria Math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 dirty="0" smtClean="0"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350" i="1" dirty="0" smtClean="0">
                                        <a:latin typeface="Cambria Math"/>
                                      </a:rPr>
                                      <m:t>−2</m:t>
                                    </m:r>
                                    <m:r>
                                      <a:rPr lang="en-US" sz="135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350" b="0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350" i="0" dirty="0" smtClean="0">
                                        <a:latin typeface="Cambria Math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en-US" sz="1350" b="0" i="1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50" i="0" dirty="0"/>
                        </a:p>
                      </a:txBody>
                      <a:tcPr/>
                    </a:tc>
                  </a:tr>
                  <a:tr h="2649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5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350" b="0" i="1" smtClean="0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50" b="0" i="1" dirty="0" smtClean="0">
                                    <a:latin typeface="Cambria Math"/>
                                  </a:rPr>
                                  <m:t>0.4 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350" b="0" i="0" dirty="0" smtClean="0">
                                    <a:latin typeface="Cambria Math"/>
                                  </a:rPr>
                                  <m:t>ns</m:t>
                                </m:r>
                              </m:oMath>
                            </m:oMathPara>
                          </a14:m>
                          <a:endParaRPr lang="en-US" sz="1350" i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au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0657253"/>
                  </p:ext>
                </p:extLst>
              </p:nvPr>
            </p:nvGraphicFramePr>
            <p:xfrm>
              <a:off x="343191" y="3463222"/>
              <a:ext cx="2431907" cy="29718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94595"/>
                    <a:gridCol w="1637312"/>
                  </a:tblGrid>
                  <a:tr h="297180">
                    <a:tc>
                      <a:txBody>
                        <a:bodyPr/>
                        <a:lstStyle/>
                        <a:p>
                          <a:endParaRPr lang="en-US" sz="13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50" dirty="0" smtClean="0"/>
                            <a:t>Value</a:t>
                          </a:r>
                          <a:endParaRPr lang="en-US" sz="1350" dirty="0"/>
                        </a:p>
                      </a:txBody>
                      <a:tcPr/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02041" r="-207692" b="-795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8327" t="-102041" r="-372" b="-795918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206250" r="-207692" b="-7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8327" t="-206250" r="-372" b="-712500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300000" r="-207692" b="-5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8327" t="-300000" r="-372" b="-597959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400000" r="-207692" b="-4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8327" t="-400000" r="-372" b="-497959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500000" r="-207692" b="-3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8327" t="-500000" r="-372" b="-397959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600000" r="-207692" b="-2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8327" t="-600000" r="-372" b="-297959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714583" r="-207692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8327" t="-714583" r="-372" b="-204167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797959" r="-20769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8327" t="-797959" r="-372" b="-100000"/>
                          </a:stretch>
                        </a:blipFill>
                      </a:tcPr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897959" r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8327" t="-897959" r="-37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013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487485" y="767851"/>
            <a:ext cx="5409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3"/>
                </a:solidFill>
              </a:rPr>
              <a:t>Transmission spectra with chirp varying from </a:t>
            </a:r>
            <a:r>
              <a:rPr lang="en-GB" sz="2800" b="1" i="1" dirty="0" smtClean="0">
                <a:solidFill>
                  <a:schemeClr val="accent3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en-GB" sz="2800" b="1" baseline="30000" dirty="0" smtClean="0">
                <a:solidFill>
                  <a:schemeClr val="accent3"/>
                </a:solidFill>
              </a:rPr>
              <a:t>(2)</a:t>
            </a:r>
            <a:r>
              <a:rPr lang="en-GB" sz="2800" b="1" dirty="0" smtClean="0">
                <a:solidFill>
                  <a:schemeClr val="accent3"/>
                </a:solidFill>
              </a:rPr>
              <a:t>= -3.0 to +3.0 ps</a:t>
            </a:r>
            <a:r>
              <a:rPr lang="en-GB" sz="2800" b="1" baseline="30000" dirty="0" smtClean="0">
                <a:solidFill>
                  <a:schemeClr val="accent3"/>
                </a:solidFill>
              </a:rPr>
              <a:t>2</a:t>
            </a:r>
            <a:r>
              <a:rPr lang="en-GB" sz="2800" b="1" dirty="0" smtClean="0">
                <a:solidFill>
                  <a:schemeClr val="accent3"/>
                </a:solidFill>
              </a:rPr>
              <a:t>. </a:t>
            </a:r>
            <a:endParaRPr lang="en-GB" sz="2800" b="1" dirty="0">
              <a:solidFill>
                <a:schemeClr val="accent3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87485" y="2879000"/>
            <a:ext cx="362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chemeClr val="accent2"/>
                </a:solidFill>
              </a:rPr>
              <a:t>Nonlinear</a:t>
            </a:r>
            <a:r>
              <a:rPr lang="fr-FR" sz="2400" b="1" dirty="0" smtClean="0">
                <a:solidFill>
                  <a:schemeClr val="accent2"/>
                </a:solidFill>
              </a:rPr>
              <a:t> </a:t>
            </a:r>
            <a:r>
              <a:rPr lang="fr-FR" sz="2400" b="1" dirty="0" err="1" smtClean="0">
                <a:solidFill>
                  <a:schemeClr val="accent2"/>
                </a:solidFill>
              </a:rPr>
              <a:t>Frequency</a:t>
            </a:r>
            <a:r>
              <a:rPr lang="fr-FR" sz="2400" b="1" dirty="0" smtClean="0">
                <a:solidFill>
                  <a:schemeClr val="accent2"/>
                </a:solidFill>
              </a:rPr>
              <a:t> shift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275515" y="3439405"/>
            <a:ext cx="3845552" cy="2993623"/>
            <a:chOff x="5175173" y="2120925"/>
            <a:chExt cx="3845552" cy="2993623"/>
          </a:xfrm>
        </p:grpSpPr>
        <p:grpSp>
          <p:nvGrpSpPr>
            <p:cNvPr id="2" name="Groupe 1"/>
            <p:cNvGrpSpPr/>
            <p:nvPr/>
          </p:nvGrpSpPr>
          <p:grpSpPr>
            <a:xfrm>
              <a:off x="5175173" y="2120925"/>
              <a:ext cx="3845552" cy="2993623"/>
              <a:chOff x="5175173" y="2120925"/>
              <a:chExt cx="3845552" cy="2993623"/>
            </a:xfrm>
          </p:grpSpPr>
          <p:pic>
            <p:nvPicPr>
              <p:cNvPr id="24" name="Image 23" descr="DeltaLambda-eps-converted-to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75173" y="2120925"/>
                <a:ext cx="3845552" cy="2958117"/>
              </a:xfrm>
              <a:prstGeom prst="rect">
                <a:avLst/>
              </a:prstGeom>
            </p:spPr>
          </p:pic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9767" y="4827777"/>
                <a:ext cx="813810" cy="286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7" name="Connecteur droit 26"/>
            <p:cNvCxnSpPr/>
            <p:nvPr/>
          </p:nvCxnSpPr>
          <p:spPr>
            <a:xfrm flipV="1">
              <a:off x="6847269" y="4314661"/>
              <a:ext cx="1535911" cy="14429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rot="5400000" flipH="1" flipV="1">
              <a:off x="6514324" y="3362259"/>
              <a:ext cx="1904801" cy="2"/>
            </a:xfrm>
            <a:prstGeom prst="straightConnector1">
              <a:avLst/>
            </a:prstGeom>
            <a:ln w="38100" cap="flat" cmpd="sng" algn="ctr">
              <a:solidFill>
                <a:srgbClr val="E2751D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5664366" y="2874758"/>
              <a:ext cx="16821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 smtClean="0">
                  <a:solidFill>
                    <a:schemeClr val="accent3"/>
                  </a:solidFill>
                </a:rPr>
                <a:t>Carrier </a:t>
              </a:r>
              <a:r>
                <a:rPr lang="fr-FR" b="1" dirty="0" err="1" smtClean="0">
                  <a:solidFill>
                    <a:schemeClr val="accent3"/>
                  </a:solidFill>
                </a:rPr>
                <a:t>Density</a:t>
              </a:r>
              <a:r>
                <a:rPr lang="fr-FR" b="1" dirty="0" smtClean="0">
                  <a:solidFill>
                    <a:schemeClr val="accent3"/>
                  </a:solidFill>
                </a:rPr>
                <a:t> </a:t>
              </a:r>
            </a:p>
            <a:p>
              <a:pPr algn="r"/>
              <a:r>
                <a:rPr lang="fr-FR" b="1" dirty="0" smtClean="0">
                  <a:solidFill>
                    <a:schemeClr val="accent3"/>
                  </a:solidFill>
                </a:rPr>
                <a:t>× 2</a:t>
              </a:r>
              <a:endParaRPr lang="fr-FR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47" name="Connecteur droit 46"/>
            <p:cNvCxnSpPr/>
            <p:nvPr/>
          </p:nvCxnSpPr>
          <p:spPr>
            <a:xfrm flipV="1">
              <a:off x="6698767" y="2409859"/>
              <a:ext cx="1535911" cy="14429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4445537" y="5275990"/>
            <a:ext cx="5188856" cy="1200328"/>
          </a:xfrm>
          <a:prstGeom prst="roundRect">
            <a:avLst/>
          </a:prstGeom>
          <a:solidFill>
            <a:schemeClr val="accent6">
              <a:alpha val="13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27"/>
          <p:cNvSpPr txBox="1"/>
          <p:nvPr/>
        </p:nvSpPr>
        <p:spPr>
          <a:xfrm>
            <a:off x="4652786" y="5232700"/>
            <a:ext cx="499603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smtClean="0">
                <a:solidFill>
                  <a:schemeClr val="accent6"/>
                </a:solidFill>
              </a:rPr>
              <a:t>First exp. demonstration :</a:t>
            </a:r>
            <a:endParaRPr lang="en-GB" sz="2400" b="1" i="1" smtClean="0">
              <a:solidFill>
                <a:schemeClr val="accent6"/>
              </a:solidFill>
              <a:latin typeface="Wingdings"/>
              <a:ea typeface="Wingdings"/>
              <a:cs typeface="Wingdings"/>
            </a:endParaRPr>
          </a:p>
          <a:p>
            <a:pPr>
              <a:buFont typeface="Wingdings" charset="2"/>
              <a:buChar char="è"/>
            </a:pPr>
            <a:r>
              <a:rPr lang="en-GB" sz="2400" smtClean="0">
                <a:solidFill>
                  <a:schemeClr val="accent6"/>
                </a:solidFill>
              </a:rPr>
              <a:t> Coherent Excitation of a NL µcavity</a:t>
            </a:r>
          </a:p>
          <a:p>
            <a:pPr>
              <a:buFont typeface="Wingdings" charset="2"/>
              <a:buChar char="è"/>
            </a:pPr>
            <a:r>
              <a:rPr lang="en-GB" sz="2400" smtClean="0">
                <a:solidFill>
                  <a:schemeClr val="accent6"/>
                </a:solidFill>
              </a:rPr>
              <a:t> Enhanced nonlinear interaction</a:t>
            </a:r>
            <a:endParaRPr lang="en-GB" sz="240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148179" y="868861"/>
            <a:ext cx="307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>
                <a:solidFill>
                  <a:schemeClr val="accent2"/>
                </a:solidFill>
              </a:rPr>
              <a:t>U</a:t>
            </a:r>
            <a:r>
              <a:rPr lang="fr-FR" sz="2400" b="1" i="1" baseline="-25000" dirty="0" err="1" smtClean="0">
                <a:solidFill>
                  <a:schemeClr val="accent2"/>
                </a:solidFill>
              </a:rPr>
              <a:t>incident</a:t>
            </a:r>
            <a:r>
              <a:rPr lang="fr-FR" sz="2400" b="1" dirty="0" smtClean="0">
                <a:solidFill>
                  <a:schemeClr val="accent2"/>
                </a:solidFill>
              </a:rPr>
              <a:t>= 3 </a:t>
            </a:r>
            <a:r>
              <a:rPr lang="fr-FR" sz="2400" b="1" dirty="0" err="1" smtClean="0">
                <a:solidFill>
                  <a:schemeClr val="accent2"/>
                </a:solidFill>
              </a:rPr>
              <a:t>pJ</a:t>
            </a:r>
            <a:r>
              <a:rPr lang="fr-FR" sz="2400" b="1" dirty="0" smtClean="0">
                <a:solidFill>
                  <a:schemeClr val="accent2"/>
                </a:solidFill>
              </a:rPr>
              <a:t> = </a:t>
            </a:r>
            <a:r>
              <a:rPr lang="fr-FR" sz="2400" b="1" dirty="0" err="1" smtClean="0">
                <a:solidFill>
                  <a:schemeClr val="accent2"/>
                </a:solidFill>
              </a:rPr>
              <a:t>Cste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sp>
        <p:nvSpPr>
          <p:cNvPr id="39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Excitation</a:t>
            </a:r>
            <a:endParaRPr lang="en-US" dirty="0"/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940" y="1658335"/>
            <a:ext cx="4987918" cy="339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-45245" y="1908816"/>
            <a:ext cx="342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accent2"/>
                </a:solidFill>
              </a:rPr>
              <a:t>Equal Pulse duration</a:t>
            </a:r>
          </a:p>
          <a:p>
            <a:pPr algn="ctr"/>
            <a:r>
              <a:rPr lang="en-GB" sz="2400" b="1" dirty="0" smtClean="0">
                <a:solidFill>
                  <a:schemeClr val="accent2"/>
                </a:solidFill>
              </a:rPr>
              <a:t>5.7 ps (</a:t>
            </a:r>
            <a:r>
              <a:rPr lang="en-GB" sz="2400" b="1" dirty="0" err="1" smtClean="0">
                <a:solidFill>
                  <a:schemeClr val="accent2"/>
                </a:solidFill>
              </a:rPr>
              <a:t>Autocorr</a:t>
            </a:r>
            <a:r>
              <a:rPr lang="en-GB" sz="2400" b="1" dirty="0" smtClean="0">
                <a:solidFill>
                  <a:schemeClr val="accent2"/>
                </a:solidFill>
              </a:rPr>
              <a:t> = 8 ps)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 rot="5400000">
            <a:off x="9497842" y="302109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nW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24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5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995" y="1658335"/>
            <a:ext cx="4986587" cy="339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940" y="1658335"/>
            <a:ext cx="4987918" cy="339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487485" y="767851"/>
            <a:ext cx="5409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3"/>
                </a:solidFill>
              </a:rPr>
              <a:t>Transmission spectra with chirp varying from </a:t>
            </a:r>
            <a:r>
              <a:rPr lang="en-GB" sz="2800" b="1" i="1" dirty="0" smtClean="0">
                <a:solidFill>
                  <a:schemeClr val="accent3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en-GB" sz="2800" b="1" baseline="30000" dirty="0" smtClean="0">
                <a:solidFill>
                  <a:schemeClr val="accent3"/>
                </a:solidFill>
              </a:rPr>
              <a:t>(2)</a:t>
            </a:r>
            <a:r>
              <a:rPr lang="en-GB" sz="2800" b="1" dirty="0" smtClean="0">
                <a:solidFill>
                  <a:schemeClr val="accent3"/>
                </a:solidFill>
              </a:rPr>
              <a:t>= -3.0 to +3.0 ps</a:t>
            </a:r>
            <a:r>
              <a:rPr lang="en-GB" sz="2800" b="1" baseline="30000" dirty="0" smtClean="0">
                <a:solidFill>
                  <a:schemeClr val="accent3"/>
                </a:solidFill>
              </a:rPr>
              <a:t>2</a:t>
            </a:r>
            <a:r>
              <a:rPr lang="en-GB" sz="2800" b="1" dirty="0" smtClean="0">
                <a:solidFill>
                  <a:schemeClr val="accent3"/>
                </a:solidFill>
              </a:rPr>
              <a:t>. </a:t>
            </a:r>
            <a:endParaRPr lang="en-GB" sz="2800" b="1" dirty="0">
              <a:solidFill>
                <a:schemeClr val="accent3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4445537" y="5275990"/>
            <a:ext cx="5188856" cy="1200328"/>
          </a:xfrm>
          <a:prstGeom prst="roundRect">
            <a:avLst/>
          </a:prstGeom>
          <a:solidFill>
            <a:schemeClr val="accent6">
              <a:alpha val="13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27"/>
          <p:cNvSpPr txBox="1"/>
          <p:nvPr/>
        </p:nvSpPr>
        <p:spPr>
          <a:xfrm>
            <a:off x="4652786" y="5232700"/>
            <a:ext cx="499603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smtClean="0">
                <a:solidFill>
                  <a:schemeClr val="accent6"/>
                </a:solidFill>
              </a:rPr>
              <a:t>First exp. demonstration :</a:t>
            </a:r>
            <a:endParaRPr lang="en-GB" sz="2400" b="1" i="1" smtClean="0">
              <a:solidFill>
                <a:schemeClr val="accent6"/>
              </a:solidFill>
              <a:latin typeface="Wingdings"/>
              <a:ea typeface="Wingdings"/>
              <a:cs typeface="Wingdings"/>
            </a:endParaRPr>
          </a:p>
          <a:p>
            <a:pPr>
              <a:buFont typeface="Wingdings" charset="2"/>
              <a:buChar char="è"/>
            </a:pPr>
            <a:r>
              <a:rPr lang="en-GB" sz="2400" smtClean="0">
                <a:solidFill>
                  <a:schemeClr val="accent6"/>
                </a:solidFill>
              </a:rPr>
              <a:t> Coherent Excitation of a NL µcavity</a:t>
            </a:r>
          </a:p>
          <a:p>
            <a:pPr>
              <a:buFont typeface="Wingdings" charset="2"/>
              <a:buChar char="è"/>
            </a:pPr>
            <a:r>
              <a:rPr lang="en-GB" sz="2400" smtClean="0">
                <a:solidFill>
                  <a:schemeClr val="accent6"/>
                </a:solidFill>
              </a:rPr>
              <a:t> Enhanced nonlinear interaction</a:t>
            </a:r>
            <a:endParaRPr lang="en-GB" sz="240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148179" y="868861"/>
            <a:ext cx="307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>
                <a:solidFill>
                  <a:schemeClr val="accent2"/>
                </a:solidFill>
              </a:rPr>
              <a:t>U</a:t>
            </a:r>
            <a:r>
              <a:rPr lang="fr-FR" sz="2400" b="1" i="1" baseline="-25000" dirty="0" err="1" smtClean="0">
                <a:solidFill>
                  <a:schemeClr val="accent2"/>
                </a:solidFill>
              </a:rPr>
              <a:t>incident</a:t>
            </a:r>
            <a:r>
              <a:rPr lang="fr-FR" sz="2400" b="1" dirty="0" smtClean="0">
                <a:solidFill>
                  <a:schemeClr val="accent2"/>
                </a:solidFill>
              </a:rPr>
              <a:t>= 3 </a:t>
            </a:r>
            <a:r>
              <a:rPr lang="fr-FR" sz="2400" b="1" dirty="0" err="1" smtClean="0">
                <a:solidFill>
                  <a:schemeClr val="accent2"/>
                </a:solidFill>
              </a:rPr>
              <a:t>pJ</a:t>
            </a:r>
            <a:r>
              <a:rPr lang="fr-FR" sz="2400" b="1" dirty="0" smtClean="0">
                <a:solidFill>
                  <a:schemeClr val="accent2"/>
                </a:solidFill>
              </a:rPr>
              <a:t> = </a:t>
            </a:r>
            <a:r>
              <a:rPr lang="fr-FR" sz="2400" b="1" dirty="0" err="1" smtClean="0">
                <a:solidFill>
                  <a:schemeClr val="accent2"/>
                </a:solidFill>
              </a:rPr>
              <a:t>Cste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sp>
        <p:nvSpPr>
          <p:cNvPr id="39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Excitation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 rot="5400000">
            <a:off x="9497842" y="302109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nW</a:t>
            </a:r>
            <a:endParaRPr lang="en-US" sz="1800" dirty="0"/>
          </a:p>
        </p:txBody>
      </p:sp>
      <p:sp>
        <p:nvSpPr>
          <p:cNvPr id="40" name="ZoneTexte 39"/>
          <p:cNvSpPr txBox="1"/>
          <p:nvPr/>
        </p:nvSpPr>
        <p:spPr>
          <a:xfrm rot="5400000">
            <a:off x="4510667" y="302109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a.u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4" name="ZoneTexte 3"/>
          <p:cNvSpPr txBox="1"/>
          <p:nvPr/>
        </p:nvSpPr>
        <p:spPr>
          <a:xfrm>
            <a:off x="1499192" y="5232700"/>
            <a:ext cx="1297984" cy="400110"/>
          </a:xfrm>
          <a:prstGeom prst="rect">
            <a:avLst/>
          </a:prstGeom>
          <a:noFill/>
          <a:ln w="19050">
            <a:solidFill>
              <a:srgbClr val="03850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657" y="1721958"/>
            <a:ext cx="4871284" cy="3510742"/>
          </a:xfrm>
          <a:prstGeom prst="rect">
            <a:avLst/>
          </a:prstGeom>
          <a:noFill/>
          <a:ln>
            <a:solidFill>
              <a:srgbClr val="0385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0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Ellipse 43"/>
          <p:cNvSpPr/>
          <p:nvPr/>
        </p:nvSpPr>
        <p:spPr>
          <a:xfrm rot="8287217">
            <a:off x="5551211" y="1816563"/>
            <a:ext cx="1117104" cy="191959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24000">
                <a:srgbClr val="FFC000"/>
              </a:gs>
              <a:gs pos="39000">
                <a:srgbClr val="FFFF00"/>
              </a:gs>
              <a:gs pos="62000">
                <a:srgbClr val="00B050"/>
              </a:gs>
              <a:gs pos="83000">
                <a:srgbClr val="1600FF"/>
              </a:gs>
              <a:gs pos="96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GB">
              <a:solidFill>
                <a:srgbClr val="FFFFFF"/>
              </a:solidFill>
            </a:endParaRPr>
          </a:p>
        </p:txBody>
      </p:sp>
      <p:pic>
        <p:nvPicPr>
          <p:cNvPr id="24" name="Image 23" descr="fig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259" y="1163638"/>
            <a:ext cx="5197475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469899" y="724456"/>
            <a:ext cx="80307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smtClean="0">
                <a:solidFill>
                  <a:schemeClr val="accent6"/>
                </a:solidFill>
              </a:rPr>
              <a:t>By controling the linear chirp </a:t>
            </a:r>
            <a:r>
              <a:rPr lang="en-GB" sz="2400" b="1" smtClean="0">
                <a:solidFill>
                  <a:schemeClr val="accent6"/>
                </a:solidFill>
                <a:latin typeface="Wingdings"/>
                <a:ea typeface="Wingdings"/>
                <a:cs typeface="Wingdings"/>
              </a:rPr>
              <a:t></a:t>
            </a:r>
            <a:r>
              <a:rPr lang="en-GB" sz="2400" b="1" smtClean="0">
                <a:solidFill>
                  <a:schemeClr val="accent6"/>
                </a:solidFill>
              </a:rPr>
              <a:t> COHERENT EXCITATION</a:t>
            </a:r>
            <a:endParaRPr lang="en-GB" sz="2400" b="1">
              <a:solidFill>
                <a:schemeClr val="accent6"/>
              </a:solidFill>
            </a:endParaRPr>
          </a:p>
        </p:txBody>
      </p:sp>
      <p:sp>
        <p:nvSpPr>
          <p:cNvPr id="20486" name="Text Box 14"/>
          <p:cNvSpPr txBox="1">
            <a:spLocks noChangeArrowheads="1"/>
          </p:cNvSpPr>
          <p:nvPr/>
        </p:nvSpPr>
        <p:spPr bwMode="auto">
          <a:xfrm>
            <a:off x="762568" y="3014663"/>
            <a:ext cx="67405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Font typeface="Wingdings" pitchFamily="-65" charset="2"/>
              <a:buChar char="è"/>
            </a:pPr>
            <a:r>
              <a:rPr lang="en-GB" sz="2400" b="1" smtClean="0">
                <a:solidFill>
                  <a:srgbClr val="E2751D"/>
                </a:solidFill>
                <a:sym typeface="Wingdings" pitchFamily="-65" charset="2"/>
              </a:rPr>
              <a:t> Nonlinear interaction enhancement</a:t>
            </a:r>
            <a:endParaRPr lang="en-GB" sz="2400" b="1">
              <a:solidFill>
                <a:srgbClr val="E2751D"/>
              </a:solidFill>
              <a:sym typeface="Wingdings" pitchFamily="-65" charset="2"/>
            </a:endParaRPr>
          </a:p>
        </p:txBody>
      </p:sp>
      <p:sp>
        <p:nvSpPr>
          <p:cNvPr id="20487" name="ZoneTexte 39"/>
          <p:cNvSpPr txBox="1">
            <a:spLocks noChangeArrowheads="1"/>
          </p:cNvSpPr>
          <p:nvPr/>
        </p:nvSpPr>
        <p:spPr bwMode="auto">
          <a:xfrm>
            <a:off x="350614" y="4236507"/>
            <a:ext cx="64404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First Experimental Demonstration of the Coherent Excitation of a NL Opt. Resonator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700489" y="2288586"/>
            <a:ext cx="1090613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rot="5400000" flipH="1" flipV="1">
            <a:off x="5267896" y="1857579"/>
            <a:ext cx="863600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4" name="ZoneTexte 25"/>
          <p:cNvSpPr txBox="1">
            <a:spLocks noChangeArrowheads="1"/>
          </p:cNvSpPr>
          <p:nvPr/>
        </p:nvSpPr>
        <p:spPr bwMode="auto">
          <a:xfrm>
            <a:off x="5108641" y="1313006"/>
            <a:ext cx="6207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mtClean="0"/>
              <a:t>ω</a:t>
            </a:r>
            <a:r>
              <a:rPr lang="en-GB" baseline="-25000" smtClean="0"/>
              <a:t>cav.</a:t>
            </a:r>
            <a:endParaRPr lang="en-GB" baseline="-25000"/>
          </a:p>
        </p:txBody>
      </p:sp>
      <p:cxnSp>
        <p:nvCxnSpPr>
          <p:cNvPr id="28" name="Connecteur droit 27"/>
          <p:cNvCxnSpPr/>
          <p:nvPr/>
        </p:nvCxnSpPr>
        <p:spPr>
          <a:xfrm flipV="1">
            <a:off x="5700489" y="1375773"/>
            <a:ext cx="1016000" cy="912813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8" name="Text Box 12"/>
          <p:cNvSpPr txBox="1">
            <a:spLocks noChangeArrowheads="1"/>
          </p:cNvSpPr>
          <p:nvPr/>
        </p:nvSpPr>
        <p:spPr bwMode="auto">
          <a:xfrm>
            <a:off x="7631814" y="1047180"/>
            <a:ext cx="1574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smtClean="0">
                <a:solidFill>
                  <a:schemeClr val="accent2"/>
                </a:solidFill>
              </a:rPr>
              <a:t>Experiment</a:t>
            </a:r>
            <a:endParaRPr lang="en-GB" b="1">
              <a:solidFill>
                <a:schemeClr val="accent2"/>
              </a:solidFill>
            </a:endParaRPr>
          </a:p>
        </p:txBody>
      </p:sp>
      <p:sp>
        <p:nvSpPr>
          <p:cNvPr id="20500" name="Text Box 13"/>
          <p:cNvSpPr txBox="1">
            <a:spLocks noChangeArrowheads="1"/>
          </p:cNvSpPr>
          <p:nvPr/>
        </p:nvSpPr>
        <p:spPr bwMode="auto">
          <a:xfrm>
            <a:off x="7631814" y="3448050"/>
            <a:ext cx="1574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smtClean="0">
                <a:solidFill>
                  <a:schemeClr val="accent2"/>
                </a:solidFill>
              </a:rPr>
              <a:t>Simulations</a:t>
            </a:r>
            <a:endParaRPr lang="en-GB" b="1">
              <a:solidFill>
                <a:schemeClr val="accent2"/>
              </a:solidFill>
            </a:endParaRPr>
          </a:p>
        </p:txBody>
      </p:sp>
      <p:sp>
        <p:nvSpPr>
          <p:cNvPr id="20501" name="ZoneTexte 20"/>
          <p:cNvSpPr txBox="1">
            <a:spLocks noChangeArrowheads="1"/>
          </p:cNvSpPr>
          <p:nvPr/>
        </p:nvSpPr>
        <p:spPr bwMode="auto">
          <a:xfrm>
            <a:off x="1434081" y="3485133"/>
            <a:ext cx="26987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GB" dirty="0" smtClean="0"/>
              <a:t>Free carrier density </a:t>
            </a:r>
            <a:r>
              <a:rPr lang="en-GB" dirty="0" err="1" smtClean="0"/>
              <a:t>x</a:t>
            </a:r>
            <a:r>
              <a:rPr lang="en-GB" dirty="0" smtClean="0"/>
              <a:t> 2</a:t>
            </a:r>
          </a:p>
          <a:p>
            <a:r>
              <a:rPr lang="en-GB" dirty="0" smtClean="0"/>
              <a:t>Cavity Bandwidth </a:t>
            </a:r>
            <a:r>
              <a:rPr lang="en-GB" dirty="0" err="1" smtClean="0"/>
              <a:t>x</a:t>
            </a:r>
            <a:r>
              <a:rPr lang="en-GB" dirty="0" smtClean="0"/>
              <a:t> 20</a:t>
            </a:r>
            <a:endParaRPr lang="en-GB" dirty="0"/>
          </a:p>
        </p:txBody>
      </p:sp>
      <p:sp>
        <p:nvSpPr>
          <p:cNvPr id="23" name="ZoneTexte 22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11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ZoneTexte 25"/>
          <p:cNvSpPr txBox="1">
            <a:spLocks noChangeArrowheads="1"/>
          </p:cNvSpPr>
          <p:nvPr/>
        </p:nvSpPr>
        <p:spPr bwMode="auto">
          <a:xfrm>
            <a:off x="6091859" y="2256729"/>
            <a:ext cx="6600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dirty="0" smtClean="0"/>
              <a:t>time</a:t>
            </a:r>
            <a:endParaRPr lang="en-GB" baseline="-25000" dirty="0"/>
          </a:p>
        </p:txBody>
      </p:sp>
      <p:sp>
        <p:nvSpPr>
          <p:cNvPr id="20502" name="Text Box 14"/>
          <p:cNvSpPr txBox="1">
            <a:spLocks noChangeArrowheads="1"/>
          </p:cNvSpPr>
          <p:nvPr/>
        </p:nvSpPr>
        <p:spPr bwMode="auto">
          <a:xfrm>
            <a:off x="791201" y="5270094"/>
            <a:ext cx="649193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Font typeface="Wingdings" pitchFamily="-65" charset="2"/>
              <a:buChar char="è"/>
            </a:pPr>
            <a:r>
              <a:rPr lang="en-GB" sz="2400" b="1" dirty="0" smtClean="0">
                <a:solidFill>
                  <a:srgbClr val="E2751D"/>
                </a:solidFill>
                <a:sym typeface="Wingdings" pitchFamily="-65" charset="2"/>
              </a:rPr>
              <a:t> Capability to manipulate the optical bandwidth  &amp; the nonlinear dynamics of a cavity</a:t>
            </a:r>
            <a:endParaRPr lang="en-GB" sz="2400" b="1" dirty="0">
              <a:solidFill>
                <a:srgbClr val="E2751D"/>
              </a:solidFill>
              <a:sym typeface="Wingdings" pitchFamily="-65" charset="2"/>
            </a:endParaRPr>
          </a:p>
        </p:txBody>
      </p:sp>
      <p:sp>
        <p:nvSpPr>
          <p:cNvPr id="29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08" y="1513031"/>
            <a:ext cx="2786587" cy="198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57431" y="2442668"/>
            <a:ext cx="475840" cy="167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/>
          <a:stretch/>
        </p:blipFill>
        <p:spPr bwMode="auto">
          <a:xfrm>
            <a:off x="6958708" y="3854112"/>
            <a:ext cx="2786587" cy="185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8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750481" y="1154424"/>
            <a:ext cx="84729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Font typeface="Arial"/>
              <a:buChar char="•"/>
            </a:pPr>
            <a:r>
              <a:rPr lang="en-GB" sz="2400" b="1" dirty="0" smtClean="0">
                <a:solidFill>
                  <a:srgbClr val="244A58"/>
                </a:solidFill>
              </a:rPr>
              <a:t> </a:t>
            </a:r>
            <a:r>
              <a:rPr lang="en-GB" sz="2400" b="1" dirty="0" smtClean="0"/>
              <a:t>More complex pulse shaping (Amplitude &amp; Phase) using SLM based pulse shaper</a:t>
            </a:r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GB" sz="2400" b="1" dirty="0"/>
              <a:t> </a:t>
            </a:r>
            <a:r>
              <a:rPr lang="en-GB" sz="2400" b="1" dirty="0" smtClean="0"/>
              <a:t>Deeper exploitation of the model</a:t>
            </a:r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GB" sz="2400" b="1" dirty="0" smtClean="0"/>
              <a:t> Experimental study of the nonlinear cavity dynamics</a:t>
            </a:r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GB" sz="2400" b="1" dirty="0" smtClean="0"/>
              <a:t> Application for :</a:t>
            </a:r>
          </a:p>
          <a:p>
            <a:pPr lvl="1">
              <a:spcAft>
                <a:spcPts val="1800"/>
              </a:spcAft>
              <a:buFont typeface="Wingdings" charset="2"/>
              <a:buChar char="ü"/>
            </a:pPr>
            <a:r>
              <a:rPr lang="en-GB" sz="2400" b="1" dirty="0" smtClean="0"/>
              <a:t> ACTIVE </a:t>
            </a:r>
            <a:r>
              <a:rPr lang="en-GB" sz="2400" b="1" dirty="0" err="1" smtClean="0"/>
              <a:t>microcavities</a:t>
            </a:r>
            <a:endParaRPr lang="en-GB" sz="2400" b="1" dirty="0" smtClean="0"/>
          </a:p>
          <a:p>
            <a:pPr lvl="1">
              <a:spcAft>
                <a:spcPts val="1800"/>
              </a:spcAft>
              <a:buFont typeface="Wingdings" charset="2"/>
              <a:buChar char="ü"/>
            </a:pPr>
            <a:r>
              <a:rPr lang="en-GB" sz="2400" b="1" dirty="0" smtClean="0"/>
              <a:t> Coupled resonators</a:t>
            </a:r>
          </a:p>
          <a:p>
            <a:pPr lvl="1">
              <a:spcAft>
                <a:spcPts val="1800"/>
              </a:spcAft>
            </a:pPr>
            <a:r>
              <a:rPr lang="en-GB" sz="2400" b="1" dirty="0" smtClean="0"/>
              <a:t> </a:t>
            </a:r>
            <a:r>
              <a:rPr lang="en-GB" sz="2400" b="1" dirty="0" smtClean="0">
                <a:solidFill>
                  <a:srgbClr val="244A58"/>
                </a:solidFill>
              </a:rPr>
              <a:t/>
            </a:r>
            <a:br>
              <a:rPr lang="en-GB" sz="2400" b="1" dirty="0" smtClean="0">
                <a:solidFill>
                  <a:srgbClr val="244A58"/>
                </a:solidFill>
              </a:rPr>
            </a:br>
            <a:endParaRPr lang="en-GB" sz="2400" b="1" dirty="0">
              <a:solidFill>
                <a:srgbClr val="244A58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mtClean="0">
                <a:solidFill>
                  <a:schemeClr val="bg1"/>
                </a:solidFill>
              </a:rPr>
              <a:t>12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Perspectives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495300" y="5159164"/>
            <a:ext cx="3326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</a:rPr>
              <a:t>Acknowledgements</a:t>
            </a:r>
            <a:endParaRPr lang="en-US" sz="3000" b="1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300" y="5722290"/>
            <a:ext cx="79360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cholarship </a:t>
            </a:r>
            <a:r>
              <a:rPr lang="en-US" dirty="0"/>
              <a:t>from the Ministry of Higher Education and Research (France).</a:t>
            </a:r>
          </a:p>
        </p:txBody>
      </p:sp>
    </p:spTree>
    <p:extLst>
      <p:ext uri="{BB962C8B-B14F-4D97-AF65-F5344CB8AC3E}">
        <p14:creationId xmlns:p14="http://schemas.microsoft.com/office/powerpoint/2010/main" val="356508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1450" y="835850"/>
            <a:ext cx="859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GB" sz="2800" b="1" dirty="0" smtClean="0"/>
              <a:t> All-optical switches in PhC semiconductor microcavities</a:t>
            </a:r>
            <a:endParaRPr lang="en-GB" sz="2800" b="1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350611" y="2277969"/>
            <a:ext cx="71997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GB" sz="1400" dirty="0" smtClean="0"/>
              <a:t>E. Weidner, et al. Applied Physics Letters, 90, (2007), S. </a:t>
            </a:r>
            <a:r>
              <a:rPr lang="en-GB" sz="1400" dirty="0" err="1" smtClean="0"/>
              <a:t>Combrié</a:t>
            </a:r>
            <a:r>
              <a:rPr lang="en-GB" sz="1400" dirty="0" smtClean="0"/>
              <a:t>, et al. Opt. </a:t>
            </a:r>
            <a:r>
              <a:rPr lang="en-GB" sz="1400" dirty="0" err="1" smtClean="0"/>
              <a:t>Lett</a:t>
            </a:r>
            <a:r>
              <a:rPr lang="en-GB" sz="1400" dirty="0" smtClean="0"/>
              <a:t>., 33, 1908 (2008), C. </a:t>
            </a:r>
            <a:r>
              <a:rPr lang="en-GB" sz="1400" dirty="0" err="1" smtClean="0"/>
              <a:t>Husko</a:t>
            </a:r>
            <a:r>
              <a:rPr lang="en-GB" sz="1400" dirty="0" smtClean="0"/>
              <a:t>, et al. Appl. Phys. </a:t>
            </a:r>
            <a:r>
              <a:rPr lang="en-GB" sz="1400" dirty="0" err="1" smtClean="0"/>
              <a:t>Lett</a:t>
            </a:r>
            <a:r>
              <a:rPr lang="en-GB" sz="1400" dirty="0" smtClean="0"/>
              <a:t>., 94, 021111 (2009)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-1450" y="1874024"/>
            <a:ext cx="1188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>
                <a:solidFill>
                  <a:schemeClr val="accent5"/>
                </a:solidFill>
              </a:rPr>
              <a:t>Silicon :</a:t>
            </a:r>
            <a:endParaRPr lang="en-GB" b="1" dirty="0">
              <a:solidFill>
                <a:schemeClr val="accent5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27930" y="2293358"/>
            <a:ext cx="95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err="1" smtClean="0">
                <a:solidFill>
                  <a:schemeClr val="accent5"/>
                </a:solidFill>
              </a:rPr>
              <a:t>GaAs</a:t>
            </a:r>
            <a:r>
              <a:rPr lang="en-GB" b="1" dirty="0" smtClean="0">
                <a:solidFill>
                  <a:schemeClr val="accent5"/>
                </a:solidFill>
              </a:rPr>
              <a:t> :</a:t>
            </a:r>
            <a:endParaRPr lang="en-GB" b="1" dirty="0">
              <a:solidFill>
                <a:schemeClr val="accent5"/>
              </a:solidFill>
            </a:endParaRP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1350611" y="1922108"/>
            <a:ext cx="55070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altLang="fr-FR" sz="1400" dirty="0">
                <a:solidFill>
                  <a:schemeClr val="tx1"/>
                </a:solidFill>
                <a:latin typeface="Calibri"/>
                <a:cs typeface="Calibri"/>
              </a:rPr>
              <a:t>Tanabe et al.,  </a:t>
            </a:r>
            <a:r>
              <a:rPr lang="en-GB" altLang="fr-FR" sz="1400" dirty="0" smtClean="0">
                <a:solidFill>
                  <a:schemeClr val="tx1"/>
                </a:solidFill>
                <a:latin typeface="Calibri"/>
                <a:cs typeface="Calibri"/>
              </a:rPr>
              <a:t>App. Phys. </a:t>
            </a:r>
            <a:r>
              <a:rPr lang="en-GB" altLang="fr-FR" sz="1400" dirty="0" err="1" smtClean="0">
                <a:solidFill>
                  <a:schemeClr val="tx1"/>
                </a:solidFill>
                <a:latin typeface="Calibri"/>
                <a:cs typeface="Calibri"/>
              </a:rPr>
              <a:t>Lett</a:t>
            </a:r>
            <a:r>
              <a:rPr lang="en-GB" altLang="fr-FR" sz="1400" dirty="0" smtClean="0">
                <a:solidFill>
                  <a:schemeClr val="tx1"/>
                </a:solidFill>
                <a:latin typeface="Calibri"/>
                <a:cs typeface="Calibri"/>
              </a:rPr>
              <a:t>  87 1511</a:t>
            </a:r>
            <a:r>
              <a:rPr lang="en-GB" sz="1400" dirty="0" smtClean="0">
                <a:solidFill>
                  <a:schemeClr val="tx1"/>
                </a:solidFill>
                <a:latin typeface="Calibri"/>
                <a:cs typeface="Calibri"/>
              </a:rPr>
              <a:t>12 (</a:t>
            </a:r>
            <a:r>
              <a:rPr lang="en-GB" altLang="fr-FR" sz="1400" dirty="0" smtClean="0">
                <a:solidFill>
                  <a:schemeClr val="tx1"/>
                </a:solidFill>
                <a:latin typeface="Calibri"/>
                <a:cs typeface="Calibri"/>
              </a:rPr>
              <a:t>2005)</a:t>
            </a:r>
            <a:endParaRPr lang="en-GB" altLang="fr-FR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67113" y="3375532"/>
            <a:ext cx="2101322" cy="307832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313" y="3998373"/>
            <a:ext cx="4404320" cy="245955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710313" y="3536708"/>
            <a:ext cx="139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chemeClr val="accent5"/>
                </a:solidFill>
              </a:rPr>
              <a:t>InGaAsP</a:t>
            </a:r>
            <a:r>
              <a:rPr lang="en-GB" b="1" dirty="0" smtClean="0">
                <a:solidFill>
                  <a:schemeClr val="accent5"/>
                </a:solidFill>
              </a:rPr>
              <a:t> :</a:t>
            </a:r>
            <a:endParaRPr lang="en-GB" b="1" dirty="0">
              <a:solidFill>
                <a:schemeClr val="accent5"/>
              </a:solidFill>
            </a:endParaRP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4104139" y="3600181"/>
            <a:ext cx="33620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altLang="fr-FR" sz="1400" dirty="0" smtClean="0">
                <a:solidFill>
                  <a:schemeClr val="tx1"/>
                </a:solidFill>
                <a:latin typeface="Calibri"/>
                <a:cs typeface="Calibri"/>
              </a:rPr>
              <a:t>Nozaki et </a:t>
            </a:r>
            <a:r>
              <a:rPr lang="en-GB" altLang="fr-FR" sz="1400" dirty="0">
                <a:solidFill>
                  <a:schemeClr val="tx1"/>
                </a:solidFill>
                <a:latin typeface="Calibri"/>
                <a:cs typeface="Calibri"/>
              </a:rPr>
              <a:t>al., </a:t>
            </a:r>
            <a:r>
              <a:rPr lang="en-GB" altLang="fr-FR" sz="1400" dirty="0" smtClean="0">
                <a:solidFill>
                  <a:schemeClr val="tx1"/>
                </a:solidFill>
                <a:latin typeface="Calibri"/>
                <a:cs typeface="Calibri"/>
              </a:rPr>
              <a:t> Nat. Photon. 4, 248 </a:t>
            </a:r>
            <a:r>
              <a:rPr lang="en-GB" sz="1400" dirty="0" smtClean="0">
                <a:solidFill>
                  <a:schemeClr val="tx1"/>
                </a:solidFill>
                <a:latin typeface="Calibri"/>
                <a:cs typeface="Calibri"/>
              </a:rPr>
              <a:t>(</a:t>
            </a:r>
            <a:r>
              <a:rPr lang="en-GB" altLang="fr-FR" sz="1400" dirty="0" smtClean="0">
                <a:solidFill>
                  <a:schemeClr val="tx1"/>
                </a:solidFill>
                <a:latin typeface="Calibri"/>
                <a:cs typeface="Calibri"/>
              </a:rPr>
              <a:t>2012)</a:t>
            </a:r>
            <a:endParaRPr lang="en-GB" altLang="fr-FR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531429" y="3998373"/>
            <a:ext cx="2903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smtClean="0">
                <a:solidFill>
                  <a:srgbClr val="E2751D"/>
                </a:solidFill>
              </a:rPr>
              <a:t>All-optical switching with pump energy of 10 </a:t>
            </a:r>
            <a:r>
              <a:rPr lang="en-GB" b="1" i="1" dirty="0" err="1" smtClean="0">
                <a:solidFill>
                  <a:srgbClr val="E2751D"/>
                </a:solidFill>
              </a:rPr>
              <a:t>fJ</a:t>
            </a:r>
            <a:r>
              <a:rPr lang="en-GB" b="1" i="1" dirty="0" smtClean="0">
                <a:solidFill>
                  <a:srgbClr val="E2751D"/>
                </a:solidFill>
              </a:rPr>
              <a:t> !</a:t>
            </a:r>
            <a:endParaRPr lang="en-GB" b="1" i="1" dirty="0">
              <a:solidFill>
                <a:srgbClr val="E2751D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47308" y="2862744"/>
            <a:ext cx="103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err="1" smtClean="0">
                <a:solidFill>
                  <a:schemeClr val="accent5"/>
                </a:solidFill>
              </a:rPr>
              <a:t>GaInP</a:t>
            </a:r>
            <a:r>
              <a:rPr lang="en-GB" b="1" dirty="0" smtClean="0">
                <a:solidFill>
                  <a:schemeClr val="accent5"/>
                </a:solidFill>
              </a:rPr>
              <a:t> :</a:t>
            </a:r>
            <a:endParaRPr lang="en-GB" b="1" dirty="0">
              <a:solidFill>
                <a:schemeClr val="accent5"/>
              </a:solidFill>
            </a:endParaRP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350611" y="2893522"/>
            <a:ext cx="55070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altLang="fr-FR" sz="1400" smtClean="0">
                <a:solidFill>
                  <a:schemeClr val="tx1"/>
                </a:solidFill>
                <a:latin typeface="Calibri"/>
                <a:cs typeface="Calibri"/>
              </a:rPr>
              <a:t>V. Eckhouse </a:t>
            </a:r>
            <a:r>
              <a:rPr lang="en-GB" altLang="fr-FR" sz="1400">
                <a:solidFill>
                  <a:schemeClr val="tx1"/>
                </a:solidFill>
                <a:latin typeface="Calibri"/>
                <a:cs typeface="Calibri"/>
              </a:rPr>
              <a:t>et al., </a:t>
            </a:r>
            <a:r>
              <a:rPr lang="en-GB" altLang="fr-FR" sz="1400" smtClean="0">
                <a:solidFill>
                  <a:schemeClr val="tx1"/>
                </a:solidFill>
                <a:latin typeface="Calibri"/>
                <a:cs typeface="Calibri"/>
              </a:rPr>
              <a:t> Opt. Express 20, 8524 </a:t>
            </a:r>
            <a:r>
              <a:rPr lang="en-GB" sz="1400" smtClean="0">
                <a:solidFill>
                  <a:schemeClr val="tx1"/>
                </a:solidFill>
                <a:latin typeface="Calibri"/>
                <a:cs typeface="Calibri"/>
              </a:rPr>
              <a:t>(</a:t>
            </a:r>
            <a:r>
              <a:rPr lang="en-GB" altLang="fr-FR" sz="1400" smtClean="0">
                <a:solidFill>
                  <a:schemeClr val="tx1"/>
                </a:solidFill>
                <a:latin typeface="Calibri"/>
                <a:cs typeface="Calibri"/>
              </a:rPr>
              <a:t>2012)</a:t>
            </a:r>
            <a:endParaRPr lang="en-GB" altLang="fr-FR" sz="1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60385" y="1385416"/>
            <a:ext cx="72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err="1" smtClean="0">
                <a:solidFill>
                  <a:schemeClr val="accent5"/>
                </a:solidFill>
              </a:rPr>
              <a:t>InP</a:t>
            </a:r>
            <a:r>
              <a:rPr lang="en-GB" b="1" dirty="0" smtClean="0">
                <a:solidFill>
                  <a:schemeClr val="accent5"/>
                </a:solidFill>
              </a:rPr>
              <a:t> :</a:t>
            </a:r>
            <a:endParaRPr lang="en-GB" b="1" dirty="0">
              <a:solidFill>
                <a:schemeClr val="accent5"/>
              </a:solidFill>
            </a:endParaRPr>
          </a:p>
        </p:txBody>
      </p:sp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1350611" y="1431582"/>
            <a:ext cx="55070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altLang="fr-FR" sz="1400" dirty="0" smtClean="0">
                <a:solidFill>
                  <a:schemeClr val="tx1"/>
                </a:solidFill>
                <a:latin typeface="Calibri"/>
                <a:cs typeface="Calibri"/>
              </a:rPr>
              <a:t>F. </a:t>
            </a:r>
            <a:r>
              <a:rPr lang="en-GB" altLang="fr-FR" sz="1400" dirty="0" err="1" smtClean="0">
                <a:solidFill>
                  <a:schemeClr val="tx1"/>
                </a:solidFill>
                <a:latin typeface="Calibri"/>
                <a:cs typeface="Calibri"/>
              </a:rPr>
              <a:t>Raineri</a:t>
            </a:r>
            <a:r>
              <a:rPr lang="en-GB" altLang="fr-FR" sz="1400" dirty="0" smtClean="0">
                <a:solidFill>
                  <a:schemeClr val="tx1"/>
                </a:solidFill>
                <a:latin typeface="Calibri"/>
                <a:cs typeface="Calibri"/>
              </a:rPr>
              <a:t> et </a:t>
            </a:r>
            <a:r>
              <a:rPr lang="en-GB" altLang="fr-FR" sz="1400" dirty="0">
                <a:solidFill>
                  <a:schemeClr val="tx1"/>
                </a:solidFill>
                <a:latin typeface="Calibri"/>
                <a:cs typeface="Calibri"/>
              </a:rPr>
              <a:t>al.,  </a:t>
            </a:r>
            <a:r>
              <a:rPr lang="en-GB" altLang="fr-FR" sz="1400" dirty="0" smtClean="0">
                <a:solidFill>
                  <a:schemeClr val="tx1"/>
                </a:solidFill>
                <a:latin typeface="Calibri"/>
                <a:cs typeface="Calibri"/>
              </a:rPr>
              <a:t>App. Phys. </a:t>
            </a:r>
            <a:r>
              <a:rPr lang="en-GB" altLang="fr-FR" sz="1400" dirty="0" err="1" smtClean="0">
                <a:solidFill>
                  <a:schemeClr val="tx1"/>
                </a:solidFill>
                <a:latin typeface="Calibri"/>
                <a:cs typeface="Calibri"/>
              </a:rPr>
              <a:t>Lett</a:t>
            </a:r>
            <a:r>
              <a:rPr lang="en-GB" altLang="fr-FR" sz="1400" dirty="0" smtClean="0">
                <a:solidFill>
                  <a:schemeClr val="tx1"/>
                </a:solidFill>
                <a:latin typeface="Calibri"/>
                <a:cs typeface="Calibri"/>
              </a:rPr>
              <a:t>  85, 1880 </a:t>
            </a:r>
            <a:r>
              <a:rPr lang="en-GB" sz="1400" dirty="0" smtClean="0">
                <a:solidFill>
                  <a:schemeClr val="tx1"/>
                </a:solidFill>
                <a:latin typeface="Calibri"/>
                <a:cs typeface="Calibri"/>
              </a:rPr>
              <a:t>(</a:t>
            </a:r>
            <a:r>
              <a:rPr lang="en-GB" altLang="fr-FR" sz="1400" dirty="0" smtClean="0">
                <a:solidFill>
                  <a:schemeClr val="tx1"/>
                </a:solidFill>
                <a:latin typeface="Calibri"/>
                <a:cs typeface="Calibri"/>
              </a:rPr>
              <a:t>2004)</a:t>
            </a:r>
            <a:endParaRPr lang="en-GB" altLang="fr-FR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8" name="Titre 1"/>
          <p:cNvSpPr>
            <a:spLocks noGrp="1"/>
          </p:cNvSpPr>
          <p:nvPr>
            <p:ph type="title" idx="4294967295"/>
          </p:nvPr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4000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Nonlinear</a:t>
            </a:r>
            <a:r>
              <a:rPr lang="fr-FR" sz="40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40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Optical </a:t>
            </a:r>
            <a:r>
              <a:rPr lang="fr-FR" sz="40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Microcavities</a:t>
            </a:r>
            <a:endParaRPr lang="en-US" sz="4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3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309" y="3375532"/>
            <a:ext cx="347992" cy="361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330" y="3679546"/>
            <a:ext cx="313179" cy="2774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4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Input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73293" y="979841"/>
            <a:ext cx="3493905" cy="2580114"/>
          </a:xfrm>
          <a:prstGeom prst="rect">
            <a:avLst/>
          </a:prstGeom>
        </p:spPr>
      </p:pic>
      <p:pic>
        <p:nvPicPr>
          <p:cNvPr id="4" name="Imag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055141"/>
            <a:ext cx="3497298" cy="24493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2282173" y="1517590"/>
            <a:ext cx="99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(x12)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68895" y="1240118"/>
            <a:ext cx="50959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u="sng" dirty="0" smtClean="0">
                <a:solidFill>
                  <a:schemeClr val="bg1">
                    <a:lumMod val="50000"/>
                  </a:schemeClr>
                </a:solidFill>
              </a:rPr>
              <a:t>INPUT PULSE </a:t>
            </a:r>
            <a:r>
              <a:rPr lang="fr-FR" b="1" dirty="0" smtClean="0">
                <a:solidFill>
                  <a:schemeClr val="accent2"/>
                </a:solidFill>
              </a:rPr>
              <a:t>= </a:t>
            </a:r>
            <a:r>
              <a:rPr lang="fr-FR" b="1" dirty="0" err="1" smtClean="0">
                <a:solidFill>
                  <a:schemeClr val="accent2"/>
                </a:solidFill>
              </a:rPr>
              <a:t>Fourier-Limit</a:t>
            </a:r>
            <a:r>
              <a:rPr lang="fr-FR" b="1" dirty="0" smtClean="0">
                <a:solidFill>
                  <a:schemeClr val="accent2"/>
                </a:solidFill>
              </a:rPr>
              <a:t> pulse (</a:t>
            </a:r>
            <a:r>
              <a:rPr lang="fr-FR" b="1" i="1" dirty="0" smtClean="0">
                <a:solidFill>
                  <a:schemeClr val="accent2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fr-FR" b="1" i="1" baseline="30000" dirty="0" smtClean="0">
                <a:solidFill>
                  <a:schemeClr val="accent2"/>
                </a:solidFill>
              </a:rPr>
              <a:t>(2)</a:t>
            </a:r>
            <a:r>
              <a:rPr lang="fr-FR" b="1" dirty="0" smtClean="0">
                <a:solidFill>
                  <a:schemeClr val="accent2"/>
                </a:solidFill>
              </a:rPr>
              <a:t>=0)</a:t>
            </a:r>
          </a:p>
          <a:p>
            <a:pPr>
              <a:spcAft>
                <a:spcPts val="600"/>
              </a:spcAft>
            </a:pPr>
            <a:r>
              <a:rPr lang="fr-FR" dirty="0" smtClean="0"/>
              <a:t>Δλ</a:t>
            </a:r>
            <a:r>
              <a:rPr lang="fr-FR" baseline="-25000" dirty="0" smtClean="0"/>
              <a:t>P</a:t>
            </a:r>
            <a:r>
              <a:rPr lang="fr-FR" dirty="0" smtClean="0"/>
              <a:t> = 5.7 nm (≈20×Δλ</a:t>
            </a:r>
            <a:r>
              <a:rPr lang="fr-FR" baseline="-25000" dirty="0" smtClean="0"/>
              <a:t>0</a:t>
            </a:r>
            <a:r>
              <a:rPr lang="fr-FR" dirty="0" smtClean="0"/>
              <a:t> ) </a:t>
            </a:r>
            <a:r>
              <a:rPr lang="fr-FR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fr-FR" dirty="0" smtClean="0"/>
              <a:t> </a:t>
            </a:r>
            <a:r>
              <a:rPr lang="fr-FR" dirty="0" err="1" smtClean="0"/>
              <a:t>τ</a:t>
            </a:r>
            <a:r>
              <a:rPr lang="fr-FR" baseline="-25000" dirty="0" err="1" smtClean="0"/>
              <a:t>corr</a:t>
            </a:r>
            <a:r>
              <a:rPr lang="fr-FR" dirty="0" smtClean="0"/>
              <a:t>=2 </a:t>
            </a:r>
            <a:r>
              <a:rPr lang="fr-FR" dirty="0" err="1" smtClean="0"/>
              <a:t>ps</a:t>
            </a:r>
            <a:endParaRPr lang="fr-FR" dirty="0" smtClean="0"/>
          </a:p>
          <a:p>
            <a:pPr>
              <a:spcAft>
                <a:spcPts val="600"/>
              </a:spcAft>
            </a:pPr>
            <a:r>
              <a:rPr lang="fr-FR" dirty="0" err="1" smtClean="0"/>
              <a:t>Injected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r>
              <a:rPr lang="fr-FR" dirty="0" smtClean="0"/>
              <a:t> = 3 </a:t>
            </a:r>
            <a:r>
              <a:rPr lang="fr-FR" dirty="0" err="1" smtClean="0"/>
              <a:t>pJ</a:t>
            </a:r>
            <a:endParaRPr lang="fr-FR" dirty="0" smtClean="0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3273447" y="1517590"/>
            <a:ext cx="695448" cy="1857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9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NL 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Cavity 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>
            <a:grpSpLocks noChangeAspect="1"/>
          </p:cNvGrpSpPr>
          <p:nvPr/>
        </p:nvGrpSpPr>
        <p:grpSpPr>
          <a:xfrm>
            <a:off x="469900" y="979841"/>
            <a:ext cx="3498995" cy="2580114"/>
            <a:chOff x="2058138" y="1295400"/>
            <a:chExt cx="5786918" cy="4267200"/>
          </a:xfrm>
        </p:grpSpPr>
        <p:pic>
          <p:nvPicPr>
            <p:cNvPr id="3" name="Image 2" descr="Input.eps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063750" y="1295400"/>
              <a:ext cx="5778500" cy="4267200"/>
            </a:xfrm>
            <a:prstGeom prst="rect">
              <a:avLst/>
            </a:prstGeom>
          </p:spPr>
        </p:pic>
        <p:pic>
          <p:nvPicPr>
            <p:cNvPr id="4" name="Image 3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138" y="1419937"/>
              <a:ext cx="5784112" cy="4051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Image 4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0944" y="1403497"/>
              <a:ext cx="5784112" cy="4051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ZoneTexte 5"/>
            <p:cNvSpPr txBox="1"/>
            <p:nvPr/>
          </p:nvSpPr>
          <p:spPr>
            <a:xfrm>
              <a:off x="5055420" y="2184773"/>
              <a:ext cx="1639448" cy="661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(x12)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3968895" y="1240118"/>
            <a:ext cx="50959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u="sng" dirty="0" smtClean="0">
                <a:solidFill>
                  <a:schemeClr val="bg1">
                    <a:lumMod val="50000"/>
                  </a:schemeClr>
                </a:solidFill>
              </a:rPr>
              <a:t>INPUT PULSE </a:t>
            </a:r>
            <a:r>
              <a:rPr lang="fr-FR" b="1" dirty="0" smtClean="0">
                <a:solidFill>
                  <a:schemeClr val="accent2"/>
                </a:solidFill>
              </a:rPr>
              <a:t>= </a:t>
            </a:r>
            <a:r>
              <a:rPr lang="fr-FR" b="1" dirty="0" err="1" smtClean="0">
                <a:solidFill>
                  <a:schemeClr val="accent2"/>
                </a:solidFill>
              </a:rPr>
              <a:t>Fourier-Limit</a:t>
            </a:r>
            <a:r>
              <a:rPr lang="fr-FR" b="1" dirty="0" smtClean="0">
                <a:solidFill>
                  <a:schemeClr val="accent2"/>
                </a:solidFill>
              </a:rPr>
              <a:t> pulse (</a:t>
            </a:r>
            <a:r>
              <a:rPr lang="fr-FR" b="1" i="1" dirty="0" smtClean="0">
                <a:solidFill>
                  <a:schemeClr val="accent2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fr-FR" b="1" i="1" baseline="30000" dirty="0" smtClean="0">
                <a:solidFill>
                  <a:schemeClr val="accent2"/>
                </a:solidFill>
              </a:rPr>
              <a:t>(2)</a:t>
            </a:r>
            <a:r>
              <a:rPr lang="fr-FR" b="1" dirty="0" smtClean="0">
                <a:solidFill>
                  <a:schemeClr val="accent2"/>
                </a:solidFill>
              </a:rPr>
              <a:t>=0)</a:t>
            </a:r>
          </a:p>
          <a:p>
            <a:pPr>
              <a:spcAft>
                <a:spcPts val="600"/>
              </a:spcAft>
            </a:pPr>
            <a:r>
              <a:rPr lang="fr-FR" dirty="0" smtClean="0"/>
              <a:t>Δλ</a:t>
            </a:r>
            <a:r>
              <a:rPr lang="fr-FR" baseline="-25000" dirty="0" smtClean="0"/>
              <a:t>P</a:t>
            </a:r>
            <a:r>
              <a:rPr lang="fr-FR" dirty="0" smtClean="0"/>
              <a:t> = 5.7 nm (≈20×Δλ</a:t>
            </a:r>
            <a:r>
              <a:rPr lang="fr-FR" baseline="-25000" dirty="0" smtClean="0"/>
              <a:t>0</a:t>
            </a:r>
            <a:r>
              <a:rPr lang="fr-FR" dirty="0" smtClean="0"/>
              <a:t> ) </a:t>
            </a:r>
            <a:r>
              <a:rPr lang="fr-FR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fr-FR" dirty="0" smtClean="0"/>
              <a:t> </a:t>
            </a:r>
            <a:r>
              <a:rPr lang="fr-FR" dirty="0" err="1" smtClean="0"/>
              <a:t>τ</a:t>
            </a:r>
            <a:r>
              <a:rPr lang="fr-FR" baseline="-25000" dirty="0" err="1" smtClean="0"/>
              <a:t>corr</a:t>
            </a:r>
            <a:r>
              <a:rPr lang="fr-FR" dirty="0" smtClean="0"/>
              <a:t>=2 </a:t>
            </a:r>
            <a:r>
              <a:rPr lang="fr-FR" dirty="0" err="1" smtClean="0"/>
              <a:t>ps</a:t>
            </a:r>
            <a:endParaRPr lang="fr-FR" dirty="0" smtClean="0"/>
          </a:p>
          <a:p>
            <a:pPr>
              <a:spcAft>
                <a:spcPts val="600"/>
              </a:spcAft>
            </a:pPr>
            <a:r>
              <a:rPr lang="fr-FR" dirty="0" err="1" smtClean="0"/>
              <a:t>Injected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r>
              <a:rPr lang="fr-FR" dirty="0" smtClean="0"/>
              <a:t> = 3 </a:t>
            </a:r>
            <a:r>
              <a:rPr lang="fr-FR" dirty="0" err="1" smtClean="0"/>
              <a:t>pJ</a:t>
            </a:r>
            <a:endParaRPr lang="fr-FR" dirty="0" smtClean="0"/>
          </a:p>
        </p:txBody>
      </p:sp>
      <p:cxnSp>
        <p:nvCxnSpPr>
          <p:cNvPr id="11" name="Connecteur droit avec flèche 10"/>
          <p:cNvCxnSpPr/>
          <p:nvPr/>
        </p:nvCxnSpPr>
        <p:spPr>
          <a:xfrm rot="10800000">
            <a:off x="2227140" y="2183094"/>
            <a:ext cx="385115" cy="1588"/>
          </a:xfrm>
          <a:prstGeom prst="straightConnector1">
            <a:avLst/>
          </a:prstGeom>
          <a:ln w="38100" cap="flat" cmpd="sng" algn="ctr">
            <a:solidFill>
              <a:srgbClr val="03850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733809" y="2663598"/>
            <a:ext cx="469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è"/>
            </a:pPr>
            <a:r>
              <a:rPr lang="fr-FR" sz="2400" b="1" dirty="0" err="1" smtClean="0">
                <a:solidFill>
                  <a:srgbClr val="244A58"/>
                </a:solidFill>
              </a:rPr>
              <a:t>blue-shift</a:t>
            </a:r>
            <a:r>
              <a:rPr lang="fr-FR" sz="2400" b="1" dirty="0" smtClean="0">
                <a:solidFill>
                  <a:srgbClr val="244A58"/>
                </a:solidFill>
              </a:rPr>
              <a:t> of the </a:t>
            </a:r>
            <a:r>
              <a:rPr lang="fr-FR" sz="2400" b="1" dirty="0" err="1" smtClean="0">
                <a:solidFill>
                  <a:srgbClr val="244A58"/>
                </a:solidFill>
              </a:rPr>
              <a:t>cavity</a:t>
            </a:r>
            <a:r>
              <a:rPr lang="fr-FR" sz="2400" b="1" dirty="0" smtClean="0">
                <a:solidFill>
                  <a:srgbClr val="244A58"/>
                </a:solidFill>
              </a:rPr>
              <a:t> </a:t>
            </a:r>
            <a:r>
              <a:rPr lang="fr-FR" sz="2400" b="1" dirty="0" err="1" smtClean="0">
                <a:solidFill>
                  <a:srgbClr val="244A58"/>
                </a:solidFill>
              </a:rPr>
              <a:t>resonance</a:t>
            </a:r>
            <a:r>
              <a:rPr lang="fr-FR" sz="2400" b="1" dirty="0" smtClean="0">
                <a:solidFill>
                  <a:srgbClr val="244A58"/>
                </a:solidFill>
              </a:rPr>
              <a:t> : Δλ</a:t>
            </a:r>
            <a:r>
              <a:rPr lang="fr-FR" sz="2400" b="1" baseline="-25000" dirty="0" smtClean="0">
                <a:solidFill>
                  <a:srgbClr val="244A58"/>
                </a:solidFill>
              </a:rPr>
              <a:t>NL</a:t>
            </a:r>
            <a:r>
              <a:rPr lang="fr-FR" sz="2400" b="1" dirty="0" smtClean="0">
                <a:solidFill>
                  <a:srgbClr val="244A58"/>
                </a:solidFill>
              </a:rPr>
              <a:t> = 1.4 nm   </a:t>
            </a:r>
            <a:endParaRPr lang="fr-FR" sz="2400" b="1" dirty="0">
              <a:solidFill>
                <a:srgbClr val="244A58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3273447" y="1517590"/>
            <a:ext cx="695448" cy="1857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9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NL 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Cavity 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5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/>
          <a:stretch/>
        </p:blipFill>
        <p:spPr bwMode="auto">
          <a:xfrm>
            <a:off x="0" y="3238097"/>
            <a:ext cx="4654497" cy="309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4629449" y="1542017"/>
            <a:ext cx="5185259" cy="3690683"/>
            <a:chOff x="4629449" y="1542017"/>
            <a:chExt cx="5185259" cy="3690683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449" y="1542017"/>
              <a:ext cx="5185259" cy="369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115325" y="3238787"/>
              <a:ext cx="870958" cy="306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ZoneTexte 13"/>
          <p:cNvSpPr txBox="1"/>
          <p:nvPr/>
        </p:nvSpPr>
        <p:spPr>
          <a:xfrm>
            <a:off x="8506185" y="1447151"/>
            <a:ext cx="158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smtClean="0">
                <a:latin typeface="Lucida Grande"/>
                <a:ea typeface="Lucida Grande"/>
                <a:cs typeface="Lucida Grande"/>
              </a:rPr>
              <a:t>ϕ</a:t>
            </a:r>
            <a:r>
              <a:rPr lang="en-GB" sz="2400" b="1" baseline="30000" dirty="0" smtClean="0"/>
              <a:t>(2)</a:t>
            </a:r>
            <a:r>
              <a:rPr lang="en-GB" sz="2400" b="1" dirty="0" smtClean="0"/>
              <a:t>=</a:t>
            </a:r>
            <a:r>
              <a:rPr lang="en-GB" sz="2400" b="1" dirty="0"/>
              <a:t>0 ps</a:t>
            </a:r>
            <a:r>
              <a:rPr lang="en-GB" sz="2400" b="1" baseline="30000" dirty="0"/>
              <a:t>2</a:t>
            </a:r>
          </a:p>
          <a:p>
            <a:endParaRPr lang="en-GB" sz="2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87485" y="767851"/>
            <a:ext cx="5409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3"/>
                </a:solidFill>
              </a:rPr>
              <a:t>Transmission spectra with chirp varying from </a:t>
            </a:r>
            <a:r>
              <a:rPr lang="en-GB" sz="2800" b="1" i="1" dirty="0" smtClean="0">
                <a:solidFill>
                  <a:schemeClr val="accent3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en-GB" sz="2800" b="1" baseline="30000" dirty="0" smtClean="0">
                <a:solidFill>
                  <a:schemeClr val="accent3"/>
                </a:solidFill>
              </a:rPr>
              <a:t>(2)</a:t>
            </a:r>
            <a:r>
              <a:rPr lang="en-GB" sz="2800" b="1" dirty="0" smtClean="0">
                <a:solidFill>
                  <a:schemeClr val="accent3"/>
                </a:solidFill>
              </a:rPr>
              <a:t>= -3.5 to +3.5 ps</a:t>
            </a:r>
            <a:r>
              <a:rPr lang="en-GB" sz="2800" b="1" baseline="30000" dirty="0" smtClean="0">
                <a:solidFill>
                  <a:schemeClr val="accent3"/>
                </a:solidFill>
              </a:rPr>
              <a:t>2</a:t>
            </a:r>
            <a:r>
              <a:rPr lang="en-GB" sz="2800" b="1" dirty="0" smtClean="0">
                <a:solidFill>
                  <a:schemeClr val="accent3"/>
                </a:solidFill>
              </a:rPr>
              <a:t>. </a:t>
            </a:r>
            <a:endParaRPr lang="en-GB" sz="2800" b="1" dirty="0">
              <a:solidFill>
                <a:schemeClr val="accent3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303520" y="2253082"/>
            <a:ext cx="1089965" cy="630978"/>
          </a:xfrm>
          <a:prstGeom prst="straightConnector1">
            <a:avLst/>
          </a:prstGeom>
          <a:ln w="57150" cap="flat" cmpd="sng" algn="ctr">
            <a:solidFill>
              <a:srgbClr val="FF262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5164531" y="2759883"/>
            <a:ext cx="1875434" cy="1146434"/>
          </a:xfrm>
          <a:prstGeom prst="straightConnector1">
            <a:avLst/>
          </a:prstGeom>
          <a:ln w="57150" cap="flat" cmpd="sng" algn="ctr">
            <a:solidFill>
              <a:srgbClr val="03850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7407898" y="2033626"/>
            <a:ext cx="1348396" cy="989552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527265" y="1862650"/>
            <a:ext cx="183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smtClean="0">
                <a:solidFill>
                  <a:srgbClr val="FF2626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en-GB" sz="2400" b="1" baseline="30000" dirty="0" smtClean="0">
                <a:solidFill>
                  <a:srgbClr val="FF2626"/>
                </a:solidFill>
              </a:rPr>
              <a:t>(2)</a:t>
            </a:r>
            <a:r>
              <a:rPr lang="en-GB" sz="2400" b="1" dirty="0" smtClean="0">
                <a:solidFill>
                  <a:srgbClr val="FF2626"/>
                </a:solidFill>
              </a:rPr>
              <a:t>=+1.6 ps</a:t>
            </a:r>
            <a:r>
              <a:rPr lang="en-GB" sz="2400" b="1" baseline="30000" dirty="0" smtClean="0">
                <a:solidFill>
                  <a:srgbClr val="FF2626"/>
                </a:solidFill>
              </a:rPr>
              <a:t>2</a:t>
            </a:r>
            <a:endParaRPr lang="en-GB" sz="2400" b="1" baseline="30000" dirty="0">
              <a:solidFill>
                <a:srgbClr val="FF2626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-45245" y="1908816"/>
            <a:ext cx="342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accent2"/>
                </a:solidFill>
              </a:rPr>
              <a:t>Equal Pulse duration</a:t>
            </a:r>
          </a:p>
          <a:p>
            <a:pPr algn="ctr"/>
            <a:r>
              <a:rPr lang="en-GB" sz="2400" b="1" dirty="0" smtClean="0">
                <a:solidFill>
                  <a:schemeClr val="accent2"/>
                </a:solidFill>
              </a:rPr>
              <a:t>5.7 ps (</a:t>
            </a:r>
            <a:r>
              <a:rPr lang="en-GB" sz="2400" b="1" dirty="0" err="1" smtClean="0">
                <a:solidFill>
                  <a:schemeClr val="accent2"/>
                </a:solidFill>
              </a:rPr>
              <a:t>Autocorr</a:t>
            </a:r>
            <a:r>
              <a:rPr lang="en-GB" sz="2400" b="1" dirty="0" smtClean="0">
                <a:solidFill>
                  <a:schemeClr val="accent2"/>
                </a:solidFill>
              </a:rPr>
              <a:t> = 8 ps)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527265" y="2314054"/>
            <a:ext cx="183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smtClean="0">
                <a:solidFill>
                  <a:srgbClr val="038503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en-GB" sz="2400" b="1" baseline="30000" dirty="0" smtClean="0">
                <a:solidFill>
                  <a:srgbClr val="038503"/>
                </a:solidFill>
              </a:rPr>
              <a:t>(2)</a:t>
            </a:r>
            <a:r>
              <a:rPr lang="en-GB" sz="2400" b="1" dirty="0" smtClean="0">
                <a:solidFill>
                  <a:srgbClr val="038503"/>
                </a:solidFill>
              </a:rPr>
              <a:t>=-1.6 ps</a:t>
            </a:r>
            <a:r>
              <a:rPr lang="en-GB" sz="2400" b="1" baseline="30000" dirty="0" smtClean="0">
                <a:solidFill>
                  <a:srgbClr val="038503"/>
                </a:solidFill>
              </a:rPr>
              <a:t>2</a:t>
            </a:r>
            <a:endParaRPr lang="en-GB" sz="2400" b="1" baseline="30000" dirty="0">
              <a:solidFill>
                <a:srgbClr val="038503"/>
              </a:solidFill>
            </a:endParaRPr>
          </a:p>
        </p:txBody>
      </p:sp>
      <p:sp>
        <p:nvSpPr>
          <p:cNvPr id="41" name="Accolade ouvrante 40"/>
          <p:cNvSpPr/>
          <p:nvPr/>
        </p:nvSpPr>
        <p:spPr>
          <a:xfrm>
            <a:off x="3291142" y="1913496"/>
            <a:ext cx="267378" cy="846387"/>
          </a:xfrm>
          <a:prstGeom prst="leftBrace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10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148179" y="868861"/>
            <a:ext cx="307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>
                <a:solidFill>
                  <a:schemeClr val="accent2"/>
                </a:solidFill>
              </a:rPr>
              <a:t>U</a:t>
            </a:r>
            <a:r>
              <a:rPr lang="fr-FR" sz="2400" b="1" i="1" baseline="-25000" dirty="0" err="1" smtClean="0">
                <a:solidFill>
                  <a:schemeClr val="accent2"/>
                </a:solidFill>
              </a:rPr>
              <a:t>incident</a:t>
            </a:r>
            <a:r>
              <a:rPr lang="fr-FR" sz="2400" b="1" dirty="0" smtClean="0">
                <a:solidFill>
                  <a:schemeClr val="accent2"/>
                </a:solidFill>
              </a:rPr>
              <a:t>= 3 </a:t>
            </a:r>
            <a:r>
              <a:rPr lang="fr-FR" sz="2400" b="1" dirty="0" err="1" smtClean="0">
                <a:solidFill>
                  <a:schemeClr val="accent2"/>
                </a:solidFill>
              </a:rPr>
              <a:t>pJ</a:t>
            </a:r>
            <a:r>
              <a:rPr lang="fr-FR" sz="2400" b="1" dirty="0" smtClean="0">
                <a:solidFill>
                  <a:schemeClr val="accent2"/>
                </a:solidFill>
              </a:rPr>
              <a:t> = </a:t>
            </a:r>
            <a:r>
              <a:rPr lang="fr-FR" sz="2400" b="1" dirty="0" err="1" smtClean="0">
                <a:solidFill>
                  <a:schemeClr val="accent2"/>
                </a:solidFill>
              </a:rPr>
              <a:t>Cste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4445537" y="5275990"/>
            <a:ext cx="5188856" cy="1200328"/>
          </a:xfrm>
          <a:prstGeom prst="roundRect">
            <a:avLst/>
          </a:prstGeom>
          <a:solidFill>
            <a:schemeClr val="accent6">
              <a:alpha val="13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ZoneTexte 25"/>
          <p:cNvSpPr txBox="1"/>
          <p:nvPr/>
        </p:nvSpPr>
        <p:spPr>
          <a:xfrm>
            <a:off x="4652786" y="5232700"/>
            <a:ext cx="499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smtClean="0">
                <a:solidFill>
                  <a:schemeClr val="accent6"/>
                </a:solidFill>
              </a:rPr>
              <a:t>First exp. demonstration :</a:t>
            </a:r>
            <a:endParaRPr lang="en-GB" sz="2400" b="1" i="1" dirty="0" smtClean="0">
              <a:solidFill>
                <a:schemeClr val="accent6"/>
              </a:solidFill>
              <a:latin typeface="Wingdings"/>
              <a:ea typeface="Wingdings"/>
              <a:cs typeface="Wingdings"/>
            </a:endParaRPr>
          </a:p>
          <a:p>
            <a:pPr>
              <a:buFont typeface="Wingdings" charset="2"/>
              <a:buChar char="è"/>
            </a:pPr>
            <a:r>
              <a:rPr lang="en-GB" sz="2400" dirty="0" smtClean="0">
                <a:solidFill>
                  <a:schemeClr val="accent6"/>
                </a:solidFill>
              </a:rPr>
              <a:t> Coherent Excitation of a NL µcavity</a:t>
            </a:r>
          </a:p>
        </p:txBody>
      </p:sp>
      <p:sp>
        <p:nvSpPr>
          <p:cNvPr id="27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</a:t>
            </a:r>
            <a:r>
              <a:rPr lang="en-US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9" y="3533242"/>
            <a:ext cx="4653970" cy="2926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65" y="1318135"/>
            <a:ext cx="3788582" cy="51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36897" y="1033897"/>
            <a:ext cx="1897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0.4 </a:t>
            </a:r>
            <a:r>
              <a:rPr lang="en-US" dirty="0" err="1"/>
              <a:t>pJ</a:t>
            </a:r>
            <a:r>
              <a:rPr lang="en-US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51529" y="1555910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Δωp</a:t>
            </a:r>
            <a:r>
              <a:rPr lang="en-US" dirty="0"/>
              <a:t> = 30 ω/Q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1529" y="2178809"/>
            <a:ext cx="4092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φ(2)= </a:t>
            </a:r>
            <a:r>
              <a:rPr lang="en-US" dirty="0" err="1"/>
              <a:t>τp</a:t>
            </a:r>
            <a:r>
              <a:rPr lang="en-US" dirty="0"/>
              <a:t> /</a:t>
            </a:r>
            <a:r>
              <a:rPr lang="en-US" dirty="0" err="1"/>
              <a:t>Δωp</a:t>
            </a:r>
            <a:r>
              <a:rPr lang="en-US" dirty="0"/>
              <a:t> = Q2/(30 ω2)=+1.3 ps2</a:t>
            </a:r>
          </a:p>
        </p:txBody>
      </p:sp>
    </p:spTree>
    <p:extLst>
      <p:ext uri="{BB962C8B-B14F-4D97-AF65-F5344CB8AC3E}">
        <p14:creationId xmlns:p14="http://schemas.microsoft.com/office/powerpoint/2010/main" val="94031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 idx="4294967295"/>
          </p:nvPr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4000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Nonlinear</a:t>
            </a:r>
            <a:r>
              <a:rPr lang="fr-FR" sz="40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40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Optical </a:t>
            </a:r>
            <a:r>
              <a:rPr lang="fr-FR" sz="40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Microcavities</a:t>
            </a:r>
            <a:endParaRPr lang="en-US" sz="4000" dirty="0"/>
          </a:p>
        </p:txBody>
      </p:sp>
      <p:pic>
        <p:nvPicPr>
          <p:cNvPr id="5" name="Image 4" descr="res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2959" y="2031997"/>
            <a:ext cx="25654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469900" y="779288"/>
            <a:ext cx="859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GB" sz="2800" b="1" dirty="0" smtClean="0"/>
              <a:t> All-optical switches in PhC semiconductor microcavities</a:t>
            </a:r>
            <a:endParaRPr lang="en-GB" sz="2800" b="1" dirty="0"/>
          </a:p>
        </p:txBody>
      </p:sp>
      <p:sp>
        <p:nvSpPr>
          <p:cNvPr id="7" name="ZoneTexte 28"/>
          <p:cNvSpPr txBox="1">
            <a:spLocks noChangeArrowheads="1"/>
          </p:cNvSpPr>
          <p:nvPr/>
        </p:nvSpPr>
        <p:spPr bwMode="auto">
          <a:xfrm rot="16200000">
            <a:off x="4024625" y="2741451"/>
            <a:ext cx="2079882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mtClean="0"/>
              <a:t>Transmission</a:t>
            </a:r>
            <a:endParaRPr lang="en-GB"/>
          </a:p>
        </p:txBody>
      </p:sp>
      <p:sp>
        <p:nvSpPr>
          <p:cNvPr id="8" name="ZoneTexte 29"/>
          <p:cNvSpPr txBox="1">
            <a:spLocks noChangeArrowheads="1"/>
          </p:cNvSpPr>
          <p:nvPr/>
        </p:nvSpPr>
        <p:spPr bwMode="auto">
          <a:xfrm>
            <a:off x="7788804" y="3781393"/>
            <a:ext cx="1274708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mtClean="0"/>
              <a:t>Frequency</a:t>
            </a:r>
            <a:endParaRPr lang="en-GB"/>
          </a:p>
        </p:txBody>
      </p:sp>
      <p:grpSp>
        <p:nvGrpSpPr>
          <p:cNvPr id="9" name="Groupe 4"/>
          <p:cNvGrpSpPr>
            <a:grpSpLocks/>
          </p:cNvGrpSpPr>
          <p:nvPr/>
        </p:nvGrpSpPr>
        <p:grpSpPr bwMode="auto">
          <a:xfrm>
            <a:off x="822864" y="1915165"/>
            <a:ext cx="2537626" cy="1404850"/>
            <a:chOff x="1336680" y="1850760"/>
            <a:chExt cx="4023360" cy="2377663"/>
          </a:xfrm>
        </p:grpSpPr>
        <p:pic>
          <p:nvPicPr>
            <p:cNvPr id="10" name="Picture 4"/>
            <p:cNvPicPr>
              <a:picLocks noChangeAspect="1"/>
            </p:cNvPicPr>
            <p:nvPr/>
          </p:nvPicPr>
          <p:blipFill>
            <a:blip r:embed="rId3">
              <a:lum bright="18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0" t="23663" r="25346" b="33060"/>
            <a:stretch>
              <a:fillRect/>
            </a:stretch>
          </p:blipFill>
          <p:spPr bwMode="auto">
            <a:xfrm>
              <a:off x="1629360" y="1850760"/>
              <a:ext cx="3434040" cy="224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5"/>
            <p:cNvSpPr/>
            <p:nvPr/>
          </p:nvSpPr>
          <p:spPr>
            <a:xfrm flipV="1">
              <a:off x="3638563" y="2380281"/>
              <a:ext cx="296126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25560">
              <a:solidFill>
                <a:srgbClr val="FF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" name="Line 6"/>
            <p:cNvSpPr/>
            <p:nvPr/>
          </p:nvSpPr>
          <p:spPr>
            <a:xfrm flipH="1" flipV="1">
              <a:off x="2698858" y="2382318"/>
              <a:ext cx="343506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25560">
              <a:solidFill>
                <a:srgbClr val="FF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" name="Oval 7"/>
            <p:cNvSpPr/>
            <p:nvPr/>
          </p:nvSpPr>
          <p:spPr>
            <a:xfrm>
              <a:off x="3030519" y="2072752"/>
              <a:ext cx="610019" cy="69855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0"/>
                <a:gd name="f10" fmla="abs f4"/>
                <a:gd name="f11" fmla="abs f5"/>
                <a:gd name="f12" fmla="abs f6"/>
                <a:gd name="f13" fmla="+- 2700000 f2 0"/>
                <a:gd name="f14" fmla="*/ f9 f1 1"/>
                <a:gd name="f15" fmla="?: f10 f4 1"/>
                <a:gd name="f16" fmla="?: f11 f5 1"/>
                <a:gd name="f17" fmla="?: f12 f6 1"/>
                <a:gd name="f18" fmla="+- f13 0 f2"/>
                <a:gd name="f19" fmla="*/ f14 1 f3"/>
                <a:gd name="f20" fmla="*/ f15 1 21600"/>
                <a:gd name="f21" fmla="*/ f16 1 21600"/>
                <a:gd name="f22" fmla="*/ 21600 f15 1"/>
                <a:gd name="f23" fmla="*/ 21600 f16 1"/>
                <a:gd name="f24" fmla="+- f18 f2 0"/>
                <a:gd name="f25" fmla="+- f19 0 f2"/>
                <a:gd name="f26" fmla="min f21 f20"/>
                <a:gd name="f27" fmla="*/ f22 1 f17"/>
                <a:gd name="f28" fmla="*/ f23 1 f17"/>
                <a:gd name="f29" fmla="*/ f24 f8 1"/>
                <a:gd name="f30" fmla="val f27"/>
                <a:gd name="f31" fmla="val f28"/>
                <a:gd name="f32" fmla="*/ f29 1 f1"/>
                <a:gd name="f33" fmla="*/ f7 f26 1"/>
                <a:gd name="f34" fmla="+- f31 0 f7"/>
                <a:gd name="f35" fmla="+- f30 0 f7"/>
                <a:gd name="f36" fmla="+- 0 0 f32"/>
                <a:gd name="f37" fmla="*/ f34 1 2"/>
                <a:gd name="f38" fmla="*/ f35 1 2"/>
                <a:gd name="f39" fmla="+- 0 0 f36"/>
                <a:gd name="f40" fmla="+- f7 f37 0"/>
                <a:gd name="f41" fmla="+- f7 f38 0"/>
                <a:gd name="f42" fmla="*/ f39 f1 1"/>
                <a:gd name="f43" fmla="*/ f38 f26 1"/>
                <a:gd name="f44" fmla="*/ f37 f26 1"/>
                <a:gd name="f45" fmla="*/ f42 1 f8"/>
                <a:gd name="f46" fmla="*/ f40 f26 1"/>
                <a:gd name="f47" fmla="+- f45 0 f2"/>
                <a:gd name="f48" fmla="cos 1 f47"/>
                <a:gd name="f49" fmla="sin 1 f47"/>
                <a:gd name="f50" fmla="+- 0 0 f48"/>
                <a:gd name="f51" fmla="+- 0 0 f49"/>
                <a:gd name="f52" fmla="+- 0 0 f50"/>
                <a:gd name="f53" fmla="+- 0 0 f51"/>
                <a:gd name="f54" fmla="val f52"/>
                <a:gd name="f55" fmla="val f53"/>
                <a:gd name="f56" fmla="*/ f54 f38 1"/>
                <a:gd name="f57" fmla="*/ f55 f37 1"/>
                <a:gd name="f58" fmla="+- f41 0 f56"/>
                <a:gd name="f59" fmla="+- f41 f56 0"/>
                <a:gd name="f60" fmla="+- f40 0 f57"/>
                <a:gd name="f61" fmla="+- f40 f57 0"/>
                <a:gd name="f62" fmla="*/ f58 f26 1"/>
                <a:gd name="f63" fmla="*/ f60 f26 1"/>
                <a:gd name="f64" fmla="*/ f59 f26 1"/>
                <a:gd name="f65" fmla="*/ f61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">
                  <a:pos x="f62" y="f63"/>
                </a:cxn>
                <a:cxn ang="f25">
                  <a:pos x="f62" y="f65"/>
                </a:cxn>
                <a:cxn ang="f25">
                  <a:pos x="f64" y="f65"/>
                </a:cxn>
                <a:cxn ang="f25">
                  <a:pos x="f64" y="f63"/>
                </a:cxn>
              </a:cxnLst>
              <a:rect l="f62" t="f63" r="f64" b="f65"/>
              <a:pathLst>
                <a:path>
                  <a:moveTo>
                    <a:pt x="f33" y="f46"/>
                  </a:moveTo>
                  <a:arcTo wR="f43" hR="f44" stAng="f1" swAng="f0"/>
                  <a:close/>
                </a:path>
              </a:pathLst>
            </a:custGeom>
            <a:noFill/>
            <a:ln w="19080">
              <a:solidFill>
                <a:srgbClr val="000000"/>
              </a:solidFill>
              <a:custDash>
                <a:ds d="300000" sp="300000"/>
              </a:custDash>
              <a:miter/>
            </a:ln>
          </p:spPr>
          <p:txBody>
            <a:bodyPr wrap="none" anchor="ctr"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" name="Line 8"/>
            <p:cNvSpPr/>
            <p:nvPr/>
          </p:nvSpPr>
          <p:spPr>
            <a:xfrm flipV="1">
              <a:off x="1336680" y="3298796"/>
              <a:ext cx="590278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38160">
              <a:solidFill>
                <a:srgbClr val="00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" name="Line 9"/>
            <p:cNvSpPr/>
            <p:nvPr/>
          </p:nvSpPr>
          <p:spPr>
            <a:xfrm flipV="1">
              <a:off x="4740150" y="3315089"/>
              <a:ext cx="61989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38160">
              <a:solidFill>
                <a:srgbClr val="00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" name="Rectangle 11"/>
            <p:cNvSpPr/>
            <p:nvPr/>
          </p:nvSpPr>
          <p:spPr>
            <a:xfrm>
              <a:off x="3346386" y="3740744"/>
              <a:ext cx="799539" cy="487679"/>
            </a:xfrm>
            <a:prstGeom prst="rect">
              <a:avLst/>
            </a:prstGeom>
            <a:solidFill>
              <a:srgbClr val="ADADAD"/>
            </a:solidFill>
            <a:ln>
              <a:noFill/>
              <a:prstDash val="solid"/>
            </a:ln>
          </p:spPr>
          <p:txBody>
            <a:bodyPr wrap="square" lIns="0" tIns="72000" rIns="0" bIns="0" anchorCtr="1" compatLnSpc="0">
              <a:sp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400">
                  <a:solidFill>
                    <a:srgbClr val="FFFF00"/>
                  </a:solidFill>
                  <a:latin typeface="+mn-lt"/>
                  <a:ea typeface="WenQuanYi Micro Hei" pitchFamily="2"/>
                  <a:cs typeface="Arial" pitchFamily="34"/>
                </a:rPr>
                <a:t>1 µm</a:t>
              </a:r>
            </a:p>
          </p:txBody>
        </p:sp>
        <p:sp>
          <p:nvSpPr>
            <p:cNvPr id="17" name="Line 11"/>
            <p:cNvSpPr/>
            <p:nvPr/>
          </p:nvSpPr>
          <p:spPr>
            <a:xfrm flipV="1">
              <a:off x="3399689" y="3805913"/>
              <a:ext cx="698856" cy="611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25560">
              <a:solidFill>
                <a:srgbClr val="FFFF00"/>
              </a:solidFill>
              <a:prstDash val="solid"/>
              <a:miter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</p:grpSp>
      <p:sp>
        <p:nvSpPr>
          <p:cNvPr id="18" name="ZoneTexte 28"/>
          <p:cNvSpPr txBox="1"/>
          <p:nvPr/>
        </p:nvSpPr>
        <p:spPr>
          <a:xfrm>
            <a:off x="59764" y="2243491"/>
            <a:ext cx="1017292" cy="1015663"/>
          </a:xfrm>
          <a:prstGeom prst="rect">
            <a:avLst/>
          </a:prstGeom>
          <a:noFill/>
          <a:ln>
            <a:noFill/>
          </a:ln>
        </p:spPr>
        <p:txBody>
          <a:bodyPr wrap="square" compatLnSpc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>
                <a:solidFill>
                  <a:srgbClr val="558ED5"/>
                </a:solidFill>
                <a:latin typeface="Calibri"/>
                <a:ea typeface="WenQuanYi Micro Hei" pitchFamily="2"/>
                <a:cs typeface="Calibri"/>
              </a:rPr>
              <a:t>Signal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>
                <a:solidFill>
                  <a:srgbClr val="558ED5"/>
                </a:solidFill>
                <a:latin typeface="Calibri"/>
                <a:ea typeface="WenQuanYi Micro Hei" pitchFamily="2"/>
                <a:cs typeface="Calibri"/>
              </a:rPr>
              <a:t>&amp;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 b="1">
                <a:solidFill>
                  <a:srgbClr val="C00000"/>
                </a:solidFill>
                <a:latin typeface="Calibri"/>
                <a:ea typeface="WenQuanYi Micro Hei" pitchFamily="2"/>
                <a:cs typeface="Calibri"/>
              </a:rPr>
              <a:t>Control</a:t>
            </a:r>
          </a:p>
        </p:txBody>
      </p:sp>
      <p:sp>
        <p:nvSpPr>
          <p:cNvPr id="19" name="ZoneTexte 29"/>
          <p:cNvSpPr txBox="1"/>
          <p:nvPr/>
        </p:nvSpPr>
        <p:spPr>
          <a:xfrm>
            <a:off x="469899" y="1302508"/>
            <a:ext cx="2499611" cy="400110"/>
          </a:xfrm>
          <a:prstGeom prst="rect">
            <a:avLst/>
          </a:prstGeom>
          <a:noFill/>
          <a:ln>
            <a:noFill/>
          </a:ln>
        </p:spPr>
        <p:txBody>
          <a:bodyPr wrap="square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 smtClean="0">
                <a:solidFill>
                  <a:schemeClr val="accent6"/>
                </a:solidFill>
                <a:latin typeface="Calibri"/>
                <a:ea typeface="WenQuanYi Micro Hei" pitchFamily="2"/>
                <a:cs typeface="Calibri"/>
              </a:rPr>
              <a:t>GaAs Microcavity</a:t>
            </a:r>
            <a:endParaRPr lang="en-GB">
              <a:solidFill>
                <a:schemeClr val="accent6"/>
              </a:solidFill>
              <a:latin typeface="Calibri"/>
              <a:ea typeface="WenQuanYi Micro Hei" pitchFamily="2"/>
              <a:cs typeface="Calibri"/>
            </a:endParaRPr>
          </a:p>
        </p:txBody>
      </p:sp>
      <p:cxnSp>
        <p:nvCxnSpPr>
          <p:cNvPr id="20" name="Connecteur droit avec flèche 23"/>
          <p:cNvCxnSpPr>
            <a:cxnSpLocks noChangeShapeType="1"/>
          </p:cNvCxnSpPr>
          <p:nvPr/>
        </p:nvCxnSpPr>
        <p:spPr bwMode="auto">
          <a:xfrm>
            <a:off x="1637469" y="1650291"/>
            <a:ext cx="286386" cy="261043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onnecteur droit avec flèche 20"/>
          <p:cNvCxnSpPr/>
          <p:nvPr/>
        </p:nvCxnSpPr>
        <p:spPr bwMode="auto">
          <a:xfrm flipH="1">
            <a:off x="2083584" y="1780812"/>
            <a:ext cx="580962" cy="448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ZoneTexte 21"/>
          <p:cNvSpPr txBox="1"/>
          <p:nvPr/>
        </p:nvSpPr>
        <p:spPr>
          <a:xfrm>
            <a:off x="2603091" y="1343990"/>
            <a:ext cx="356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>
                <a:solidFill>
                  <a:schemeClr val="tx1"/>
                </a:solidFill>
                <a:latin typeface="Calibri"/>
                <a:cs typeface="Calibri"/>
              </a:rPr>
              <a:t>Generation of free-carriers</a:t>
            </a:r>
          </a:p>
        </p:txBody>
      </p:sp>
      <p:sp>
        <p:nvSpPr>
          <p:cNvPr id="23" name="Forme libre 22"/>
          <p:cNvSpPr/>
          <p:nvPr/>
        </p:nvSpPr>
        <p:spPr>
          <a:xfrm>
            <a:off x="6096732" y="2031997"/>
            <a:ext cx="495549" cy="1956602"/>
          </a:xfrm>
          <a:custGeom>
            <a:avLst/>
            <a:gdLst>
              <a:gd name="connsiteX0" fmla="*/ 0 w 833967"/>
              <a:gd name="connsiteY0" fmla="*/ 1236839 h 1236839"/>
              <a:gd name="connsiteX1" fmla="*/ 110067 w 833967"/>
              <a:gd name="connsiteY1" fmla="*/ 1097139 h 1236839"/>
              <a:gd name="connsiteX2" fmla="*/ 215900 w 833967"/>
              <a:gd name="connsiteY2" fmla="*/ 762706 h 1236839"/>
              <a:gd name="connsiteX3" fmla="*/ 330200 w 833967"/>
              <a:gd name="connsiteY3" fmla="*/ 288573 h 1236839"/>
              <a:gd name="connsiteX4" fmla="*/ 376767 w 833967"/>
              <a:gd name="connsiteY4" fmla="*/ 59973 h 1236839"/>
              <a:gd name="connsiteX5" fmla="*/ 419100 w 833967"/>
              <a:gd name="connsiteY5" fmla="*/ 17639 h 1236839"/>
              <a:gd name="connsiteX6" fmla="*/ 478367 w 833967"/>
              <a:gd name="connsiteY6" fmla="*/ 165806 h 1236839"/>
              <a:gd name="connsiteX7" fmla="*/ 558800 w 833967"/>
              <a:gd name="connsiteY7" fmla="*/ 534106 h 1236839"/>
              <a:gd name="connsiteX8" fmla="*/ 651933 w 833967"/>
              <a:gd name="connsiteY8" fmla="*/ 893939 h 1236839"/>
              <a:gd name="connsiteX9" fmla="*/ 736600 w 833967"/>
              <a:gd name="connsiteY9" fmla="*/ 1084439 h 1236839"/>
              <a:gd name="connsiteX10" fmla="*/ 833967 w 833967"/>
              <a:gd name="connsiteY10" fmla="*/ 1224139 h 1236839"/>
              <a:gd name="connsiteX11" fmla="*/ 833967 w 833967"/>
              <a:gd name="connsiteY11" fmla="*/ 1224139 h 123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3967" h="1236839">
                <a:moveTo>
                  <a:pt x="0" y="1236839"/>
                </a:moveTo>
                <a:cubicBezTo>
                  <a:pt x="37042" y="1206500"/>
                  <a:pt x="74084" y="1176161"/>
                  <a:pt x="110067" y="1097139"/>
                </a:cubicBezTo>
                <a:cubicBezTo>
                  <a:pt x="146050" y="1018117"/>
                  <a:pt x="179211" y="897467"/>
                  <a:pt x="215900" y="762706"/>
                </a:cubicBezTo>
                <a:cubicBezTo>
                  <a:pt x="252589" y="627945"/>
                  <a:pt x="303389" y="405695"/>
                  <a:pt x="330200" y="288573"/>
                </a:cubicBezTo>
                <a:cubicBezTo>
                  <a:pt x="357011" y="171451"/>
                  <a:pt x="361950" y="105129"/>
                  <a:pt x="376767" y="59973"/>
                </a:cubicBezTo>
                <a:cubicBezTo>
                  <a:pt x="391584" y="14817"/>
                  <a:pt x="402167" y="0"/>
                  <a:pt x="419100" y="17639"/>
                </a:cubicBezTo>
                <a:cubicBezTo>
                  <a:pt x="436033" y="35278"/>
                  <a:pt x="455084" y="79728"/>
                  <a:pt x="478367" y="165806"/>
                </a:cubicBezTo>
                <a:cubicBezTo>
                  <a:pt x="501650" y="251884"/>
                  <a:pt x="529872" y="412751"/>
                  <a:pt x="558800" y="534106"/>
                </a:cubicBezTo>
                <a:cubicBezTo>
                  <a:pt x="587728" y="655461"/>
                  <a:pt x="622300" y="802217"/>
                  <a:pt x="651933" y="893939"/>
                </a:cubicBezTo>
                <a:cubicBezTo>
                  <a:pt x="681566" y="985661"/>
                  <a:pt x="706261" y="1029406"/>
                  <a:pt x="736600" y="1084439"/>
                </a:cubicBezTo>
                <a:cubicBezTo>
                  <a:pt x="766939" y="1139472"/>
                  <a:pt x="833967" y="1224139"/>
                  <a:pt x="833967" y="1224139"/>
                </a:cubicBezTo>
                <a:lnTo>
                  <a:pt x="833967" y="1224139"/>
                </a:lnTo>
              </a:path>
            </a:pathLst>
          </a:custGeom>
          <a:solidFill>
            <a:schemeClr val="accent6">
              <a:alpha val="4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5560049" y="1343990"/>
            <a:ext cx="3858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>
                <a:latin typeface="Wingdings"/>
                <a:ea typeface="Wingdings"/>
                <a:cs typeface="Wingdings"/>
              </a:rPr>
              <a:t></a:t>
            </a:r>
            <a:r>
              <a:rPr lang="en-GB" smtClean="0"/>
              <a:t> Frequency blue-shift</a:t>
            </a:r>
            <a:endParaRPr lang="en-GB"/>
          </a:p>
        </p:txBody>
      </p:sp>
      <p:sp>
        <p:nvSpPr>
          <p:cNvPr id="25" name="Rectangle 3"/>
          <p:cNvSpPr/>
          <p:nvPr/>
        </p:nvSpPr>
        <p:spPr>
          <a:xfrm>
            <a:off x="378961" y="3320015"/>
            <a:ext cx="4165055" cy="338554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anchorCtr="1" compatLnSpc="0">
            <a:spAutoFit/>
          </a:bodyPr>
          <a:lstStyle/>
          <a:p>
            <a:pPr algn="ctr" hangingPunct="0">
              <a:spcBef>
                <a:spcPts val="799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 sz="1600" dirty="0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C.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Husko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, Appl. Phys.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Lett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. 94, 021111 (2009)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82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 idx="4294967295"/>
          </p:nvPr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4000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Nonlinear</a:t>
            </a:r>
            <a:r>
              <a:rPr lang="fr-FR" sz="40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40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Optical </a:t>
            </a:r>
            <a:r>
              <a:rPr lang="fr-FR" sz="40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Microcavities</a:t>
            </a:r>
            <a:endParaRPr lang="en-US" sz="4000" dirty="0"/>
          </a:p>
        </p:txBody>
      </p:sp>
      <p:sp>
        <p:nvSpPr>
          <p:cNvPr id="6" name="ZoneTexte 5"/>
          <p:cNvSpPr txBox="1"/>
          <p:nvPr/>
        </p:nvSpPr>
        <p:spPr>
          <a:xfrm>
            <a:off x="469900" y="779288"/>
            <a:ext cx="859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GB" sz="2800" b="1" dirty="0" smtClean="0"/>
              <a:t> All-optical switches in PhC semiconductor microcavities</a:t>
            </a:r>
            <a:endParaRPr lang="en-GB" sz="2800" b="1" dirty="0"/>
          </a:p>
        </p:txBody>
      </p:sp>
      <p:grpSp>
        <p:nvGrpSpPr>
          <p:cNvPr id="9" name="Groupe 4"/>
          <p:cNvGrpSpPr>
            <a:grpSpLocks/>
          </p:cNvGrpSpPr>
          <p:nvPr/>
        </p:nvGrpSpPr>
        <p:grpSpPr bwMode="auto">
          <a:xfrm>
            <a:off x="822864" y="1915165"/>
            <a:ext cx="2537626" cy="1404850"/>
            <a:chOff x="1336680" y="1850760"/>
            <a:chExt cx="4023360" cy="2377663"/>
          </a:xfrm>
        </p:grpSpPr>
        <p:pic>
          <p:nvPicPr>
            <p:cNvPr id="10" name="Picture 4"/>
            <p:cNvPicPr>
              <a:picLocks noChangeAspect="1"/>
            </p:cNvPicPr>
            <p:nvPr/>
          </p:nvPicPr>
          <p:blipFill>
            <a:blip r:embed="rId2">
              <a:lum bright="18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0" t="23663" r="25346" b="33060"/>
            <a:stretch>
              <a:fillRect/>
            </a:stretch>
          </p:blipFill>
          <p:spPr bwMode="auto">
            <a:xfrm>
              <a:off x="1629360" y="1850760"/>
              <a:ext cx="3434040" cy="224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5"/>
            <p:cNvSpPr/>
            <p:nvPr/>
          </p:nvSpPr>
          <p:spPr>
            <a:xfrm flipV="1">
              <a:off x="3638563" y="2380281"/>
              <a:ext cx="296126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25560">
              <a:solidFill>
                <a:srgbClr val="FF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" name="Line 6"/>
            <p:cNvSpPr/>
            <p:nvPr/>
          </p:nvSpPr>
          <p:spPr>
            <a:xfrm flipH="1" flipV="1">
              <a:off x="2698858" y="2382318"/>
              <a:ext cx="343506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25560">
              <a:solidFill>
                <a:srgbClr val="FF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" name="Oval 7"/>
            <p:cNvSpPr/>
            <p:nvPr/>
          </p:nvSpPr>
          <p:spPr>
            <a:xfrm>
              <a:off x="3030519" y="2072752"/>
              <a:ext cx="610019" cy="69855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0"/>
                <a:gd name="f10" fmla="abs f4"/>
                <a:gd name="f11" fmla="abs f5"/>
                <a:gd name="f12" fmla="abs f6"/>
                <a:gd name="f13" fmla="+- 2700000 f2 0"/>
                <a:gd name="f14" fmla="*/ f9 f1 1"/>
                <a:gd name="f15" fmla="?: f10 f4 1"/>
                <a:gd name="f16" fmla="?: f11 f5 1"/>
                <a:gd name="f17" fmla="?: f12 f6 1"/>
                <a:gd name="f18" fmla="+- f13 0 f2"/>
                <a:gd name="f19" fmla="*/ f14 1 f3"/>
                <a:gd name="f20" fmla="*/ f15 1 21600"/>
                <a:gd name="f21" fmla="*/ f16 1 21600"/>
                <a:gd name="f22" fmla="*/ 21600 f15 1"/>
                <a:gd name="f23" fmla="*/ 21600 f16 1"/>
                <a:gd name="f24" fmla="+- f18 f2 0"/>
                <a:gd name="f25" fmla="+- f19 0 f2"/>
                <a:gd name="f26" fmla="min f21 f20"/>
                <a:gd name="f27" fmla="*/ f22 1 f17"/>
                <a:gd name="f28" fmla="*/ f23 1 f17"/>
                <a:gd name="f29" fmla="*/ f24 f8 1"/>
                <a:gd name="f30" fmla="val f27"/>
                <a:gd name="f31" fmla="val f28"/>
                <a:gd name="f32" fmla="*/ f29 1 f1"/>
                <a:gd name="f33" fmla="*/ f7 f26 1"/>
                <a:gd name="f34" fmla="+- f31 0 f7"/>
                <a:gd name="f35" fmla="+- f30 0 f7"/>
                <a:gd name="f36" fmla="+- 0 0 f32"/>
                <a:gd name="f37" fmla="*/ f34 1 2"/>
                <a:gd name="f38" fmla="*/ f35 1 2"/>
                <a:gd name="f39" fmla="+- 0 0 f36"/>
                <a:gd name="f40" fmla="+- f7 f37 0"/>
                <a:gd name="f41" fmla="+- f7 f38 0"/>
                <a:gd name="f42" fmla="*/ f39 f1 1"/>
                <a:gd name="f43" fmla="*/ f38 f26 1"/>
                <a:gd name="f44" fmla="*/ f37 f26 1"/>
                <a:gd name="f45" fmla="*/ f42 1 f8"/>
                <a:gd name="f46" fmla="*/ f40 f26 1"/>
                <a:gd name="f47" fmla="+- f45 0 f2"/>
                <a:gd name="f48" fmla="cos 1 f47"/>
                <a:gd name="f49" fmla="sin 1 f47"/>
                <a:gd name="f50" fmla="+- 0 0 f48"/>
                <a:gd name="f51" fmla="+- 0 0 f49"/>
                <a:gd name="f52" fmla="+- 0 0 f50"/>
                <a:gd name="f53" fmla="+- 0 0 f51"/>
                <a:gd name="f54" fmla="val f52"/>
                <a:gd name="f55" fmla="val f53"/>
                <a:gd name="f56" fmla="*/ f54 f38 1"/>
                <a:gd name="f57" fmla="*/ f55 f37 1"/>
                <a:gd name="f58" fmla="+- f41 0 f56"/>
                <a:gd name="f59" fmla="+- f41 f56 0"/>
                <a:gd name="f60" fmla="+- f40 0 f57"/>
                <a:gd name="f61" fmla="+- f40 f57 0"/>
                <a:gd name="f62" fmla="*/ f58 f26 1"/>
                <a:gd name="f63" fmla="*/ f60 f26 1"/>
                <a:gd name="f64" fmla="*/ f59 f26 1"/>
                <a:gd name="f65" fmla="*/ f61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">
                  <a:pos x="f62" y="f63"/>
                </a:cxn>
                <a:cxn ang="f25">
                  <a:pos x="f62" y="f65"/>
                </a:cxn>
                <a:cxn ang="f25">
                  <a:pos x="f64" y="f65"/>
                </a:cxn>
                <a:cxn ang="f25">
                  <a:pos x="f64" y="f63"/>
                </a:cxn>
              </a:cxnLst>
              <a:rect l="f62" t="f63" r="f64" b="f65"/>
              <a:pathLst>
                <a:path>
                  <a:moveTo>
                    <a:pt x="f33" y="f46"/>
                  </a:moveTo>
                  <a:arcTo wR="f43" hR="f44" stAng="f1" swAng="f0"/>
                  <a:close/>
                </a:path>
              </a:pathLst>
            </a:custGeom>
            <a:noFill/>
            <a:ln w="19080">
              <a:solidFill>
                <a:srgbClr val="000000"/>
              </a:solidFill>
              <a:custDash>
                <a:ds d="300000" sp="300000"/>
              </a:custDash>
              <a:miter/>
            </a:ln>
          </p:spPr>
          <p:txBody>
            <a:bodyPr wrap="none" anchor="ctr"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" name="Line 8"/>
            <p:cNvSpPr/>
            <p:nvPr/>
          </p:nvSpPr>
          <p:spPr>
            <a:xfrm flipV="1">
              <a:off x="1336680" y="3298796"/>
              <a:ext cx="590278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38160">
              <a:solidFill>
                <a:srgbClr val="00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" name="Line 9"/>
            <p:cNvSpPr/>
            <p:nvPr/>
          </p:nvSpPr>
          <p:spPr>
            <a:xfrm flipV="1">
              <a:off x="4740150" y="3315089"/>
              <a:ext cx="61989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38160">
              <a:solidFill>
                <a:srgbClr val="00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" name="Rectangle 11"/>
            <p:cNvSpPr/>
            <p:nvPr/>
          </p:nvSpPr>
          <p:spPr>
            <a:xfrm>
              <a:off x="3346386" y="3740744"/>
              <a:ext cx="799539" cy="487679"/>
            </a:xfrm>
            <a:prstGeom prst="rect">
              <a:avLst/>
            </a:prstGeom>
            <a:solidFill>
              <a:srgbClr val="ADADAD"/>
            </a:solidFill>
            <a:ln>
              <a:noFill/>
              <a:prstDash val="solid"/>
            </a:ln>
          </p:spPr>
          <p:txBody>
            <a:bodyPr wrap="square" lIns="0" tIns="72000" rIns="0" bIns="0" anchorCtr="1" compatLnSpc="0">
              <a:sp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400">
                  <a:solidFill>
                    <a:srgbClr val="FFFF00"/>
                  </a:solidFill>
                  <a:latin typeface="+mn-lt"/>
                  <a:ea typeface="WenQuanYi Micro Hei" pitchFamily="2"/>
                  <a:cs typeface="Arial" pitchFamily="34"/>
                </a:rPr>
                <a:t>1 µm</a:t>
              </a:r>
            </a:p>
          </p:txBody>
        </p:sp>
        <p:sp>
          <p:nvSpPr>
            <p:cNvPr id="17" name="Line 11"/>
            <p:cNvSpPr/>
            <p:nvPr/>
          </p:nvSpPr>
          <p:spPr>
            <a:xfrm flipV="1">
              <a:off x="3399689" y="3805913"/>
              <a:ext cx="698856" cy="611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25560">
              <a:solidFill>
                <a:srgbClr val="FFFF00"/>
              </a:solidFill>
              <a:prstDash val="solid"/>
              <a:miter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</p:grpSp>
      <p:sp>
        <p:nvSpPr>
          <p:cNvPr id="18" name="ZoneTexte 28"/>
          <p:cNvSpPr txBox="1"/>
          <p:nvPr/>
        </p:nvSpPr>
        <p:spPr>
          <a:xfrm>
            <a:off x="59764" y="2243491"/>
            <a:ext cx="1017292" cy="1015663"/>
          </a:xfrm>
          <a:prstGeom prst="rect">
            <a:avLst/>
          </a:prstGeom>
          <a:noFill/>
          <a:ln>
            <a:noFill/>
          </a:ln>
        </p:spPr>
        <p:txBody>
          <a:bodyPr wrap="square" compatLnSpc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>
                <a:solidFill>
                  <a:srgbClr val="558ED5"/>
                </a:solidFill>
                <a:latin typeface="Calibri"/>
                <a:ea typeface="WenQuanYi Micro Hei" pitchFamily="2"/>
                <a:cs typeface="Calibri"/>
              </a:rPr>
              <a:t>Signal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>
                <a:solidFill>
                  <a:srgbClr val="558ED5"/>
                </a:solidFill>
                <a:latin typeface="Calibri"/>
                <a:ea typeface="WenQuanYi Micro Hei" pitchFamily="2"/>
                <a:cs typeface="Calibri"/>
              </a:rPr>
              <a:t>&amp;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 b="1">
                <a:solidFill>
                  <a:srgbClr val="C00000"/>
                </a:solidFill>
                <a:latin typeface="Calibri"/>
                <a:ea typeface="WenQuanYi Micro Hei" pitchFamily="2"/>
                <a:cs typeface="Calibri"/>
              </a:rPr>
              <a:t>Control</a:t>
            </a:r>
          </a:p>
        </p:txBody>
      </p:sp>
      <p:sp>
        <p:nvSpPr>
          <p:cNvPr id="19" name="ZoneTexte 29"/>
          <p:cNvSpPr txBox="1"/>
          <p:nvPr/>
        </p:nvSpPr>
        <p:spPr>
          <a:xfrm>
            <a:off x="469899" y="1302508"/>
            <a:ext cx="2499611" cy="400110"/>
          </a:xfrm>
          <a:prstGeom prst="rect">
            <a:avLst/>
          </a:prstGeom>
          <a:noFill/>
          <a:ln>
            <a:noFill/>
          </a:ln>
        </p:spPr>
        <p:txBody>
          <a:bodyPr wrap="square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 smtClean="0">
                <a:solidFill>
                  <a:schemeClr val="accent6"/>
                </a:solidFill>
                <a:latin typeface="Calibri"/>
                <a:ea typeface="WenQuanYi Micro Hei" pitchFamily="2"/>
                <a:cs typeface="Calibri"/>
              </a:rPr>
              <a:t>GaAs Microcavity</a:t>
            </a:r>
            <a:endParaRPr lang="en-GB">
              <a:solidFill>
                <a:schemeClr val="accent6"/>
              </a:solidFill>
              <a:latin typeface="Calibri"/>
              <a:ea typeface="WenQuanYi Micro Hei" pitchFamily="2"/>
              <a:cs typeface="Calibri"/>
            </a:endParaRPr>
          </a:p>
        </p:txBody>
      </p:sp>
      <p:cxnSp>
        <p:nvCxnSpPr>
          <p:cNvPr id="20" name="Connecteur droit avec flèche 23"/>
          <p:cNvCxnSpPr>
            <a:cxnSpLocks noChangeShapeType="1"/>
          </p:cNvCxnSpPr>
          <p:nvPr/>
        </p:nvCxnSpPr>
        <p:spPr bwMode="auto">
          <a:xfrm>
            <a:off x="1637469" y="1650291"/>
            <a:ext cx="286386" cy="261043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onnecteur droit avec flèche 20"/>
          <p:cNvCxnSpPr/>
          <p:nvPr/>
        </p:nvCxnSpPr>
        <p:spPr bwMode="auto">
          <a:xfrm flipH="1">
            <a:off x="2083584" y="1780812"/>
            <a:ext cx="580962" cy="448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ZoneTexte 21"/>
          <p:cNvSpPr txBox="1"/>
          <p:nvPr/>
        </p:nvSpPr>
        <p:spPr>
          <a:xfrm>
            <a:off x="2603091" y="1343990"/>
            <a:ext cx="356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>
                <a:solidFill>
                  <a:schemeClr val="tx1"/>
                </a:solidFill>
                <a:latin typeface="Calibri"/>
                <a:cs typeface="Calibri"/>
              </a:rPr>
              <a:t>Generation of free-carriers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560049" y="1343990"/>
            <a:ext cx="3858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>
                <a:latin typeface="Wingdings"/>
                <a:ea typeface="Wingdings"/>
                <a:cs typeface="Wingdings"/>
              </a:rPr>
              <a:t></a:t>
            </a:r>
            <a:r>
              <a:rPr lang="en-GB" smtClean="0"/>
              <a:t> Frequency blue-shift</a:t>
            </a:r>
            <a:endParaRPr lang="en-GB"/>
          </a:p>
        </p:txBody>
      </p:sp>
      <p:sp>
        <p:nvSpPr>
          <p:cNvPr id="25" name="Rectangle 3"/>
          <p:cNvSpPr/>
          <p:nvPr/>
        </p:nvSpPr>
        <p:spPr>
          <a:xfrm>
            <a:off x="378961" y="3320015"/>
            <a:ext cx="4165055" cy="338554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anchorCtr="1" compatLnSpc="0">
            <a:spAutoFit/>
          </a:bodyPr>
          <a:lstStyle/>
          <a:p>
            <a:pPr algn="ctr" hangingPunct="0">
              <a:spcBef>
                <a:spcPts val="799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 sz="1600" dirty="0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C.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Husko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, Appl. Phys.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Lett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. 94, 021111 (2009)</a:t>
            </a:r>
          </a:p>
        </p:txBody>
      </p:sp>
      <p:pic>
        <p:nvPicPr>
          <p:cNvPr id="34" name="Image 33" descr="res3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2959" y="2031996"/>
            <a:ext cx="25654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Image 34" descr="res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62959" y="2031996"/>
            <a:ext cx="25654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ZoneTexte 28"/>
          <p:cNvSpPr txBox="1">
            <a:spLocks noChangeArrowheads="1"/>
          </p:cNvSpPr>
          <p:nvPr/>
        </p:nvSpPr>
        <p:spPr bwMode="auto">
          <a:xfrm rot="16200000">
            <a:off x="4024625" y="2741451"/>
            <a:ext cx="2079882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mtClean="0"/>
              <a:t>Transmission</a:t>
            </a:r>
            <a:endParaRPr lang="en-GB"/>
          </a:p>
        </p:txBody>
      </p:sp>
      <p:sp>
        <p:nvSpPr>
          <p:cNvPr id="37" name="ZoneTexte 29"/>
          <p:cNvSpPr txBox="1">
            <a:spLocks noChangeArrowheads="1"/>
          </p:cNvSpPr>
          <p:nvPr/>
        </p:nvSpPr>
        <p:spPr bwMode="auto">
          <a:xfrm>
            <a:off x="7788804" y="3781393"/>
            <a:ext cx="1274708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mtClean="0"/>
              <a:t>Frequency</a:t>
            </a:r>
            <a:endParaRPr lang="en-GB"/>
          </a:p>
        </p:txBody>
      </p:sp>
      <p:sp>
        <p:nvSpPr>
          <p:cNvPr id="38" name="Forme libre 37"/>
          <p:cNvSpPr/>
          <p:nvPr/>
        </p:nvSpPr>
        <p:spPr>
          <a:xfrm>
            <a:off x="6096732" y="2031997"/>
            <a:ext cx="495549" cy="1956602"/>
          </a:xfrm>
          <a:custGeom>
            <a:avLst/>
            <a:gdLst>
              <a:gd name="connsiteX0" fmla="*/ 0 w 833967"/>
              <a:gd name="connsiteY0" fmla="*/ 1236839 h 1236839"/>
              <a:gd name="connsiteX1" fmla="*/ 110067 w 833967"/>
              <a:gd name="connsiteY1" fmla="*/ 1097139 h 1236839"/>
              <a:gd name="connsiteX2" fmla="*/ 215900 w 833967"/>
              <a:gd name="connsiteY2" fmla="*/ 762706 h 1236839"/>
              <a:gd name="connsiteX3" fmla="*/ 330200 w 833967"/>
              <a:gd name="connsiteY3" fmla="*/ 288573 h 1236839"/>
              <a:gd name="connsiteX4" fmla="*/ 376767 w 833967"/>
              <a:gd name="connsiteY4" fmla="*/ 59973 h 1236839"/>
              <a:gd name="connsiteX5" fmla="*/ 419100 w 833967"/>
              <a:gd name="connsiteY5" fmla="*/ 17639 h 1236839"/>
              <a:gd name="connsiteX6" fmla="*/ 478367 w 833967"/>
              <a:gd name="connsiteY6" fmla="*/ 165806 h 1236839"/>
              <a:gd name="connsiteX7" fmla="*/ 558800 w 833967"/>
              <a:gd name="connsiteY7" fmla="*/ 534106 h 1236839"/>
              <a:gd name="connsiteX8" fmla="*/ 651933 w 833967"/>
              <a:gd name="connsiteY8" fmla="*/ 893939 h 1236839"/>
              <a:gd name="connsiteX9" fmla="*/ 736600 w 833967"/>
              <a:gd name="connsiteY9" fmla="*/ 1084439 h 1236839"/>
              <a:gd name="connsiteX10" fmla="*/ 833967 w 833967"/>
              <a:gd name="connsiteY10" fmla="*/ 1224139 h 1236839"/>
              <a:gd name="connsiteX11" fmla="*/ 833967 w 833967"/>
              <a:gd name="connsiteY11" fmla="*/ 1224139 h 123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3967" h="1236839">
                <a:moveTo>
                  <a:pt x="0" y="1236839"/>
                </a:moveTo>
                <a:cubicBezTo>
                  <a:pt x="37042" y="1206500"/>
                  <a:pt x="74084" y="1176161"/>
                  <a:pt x="110067" y="1097139"/>
                </a:cubicBezTo>
                <a:cubicBezTo>
                  <a:pt x="146050" y="1018117"/>
                  <a:pt x="179211" y="897467"/>
                  <a:pt x="215900" y="762706"/>
                </a:cubicBezTo>
                <a:cubicBezTo>
                  <a:pt x="252589" y="627945"/>
                  <a:pt x="303389" y="405695"/>
                  <a:pt x="330200" y="288573"/>
                </a:cubicBezTo>
                <a:cubicBezTo>
                  <a:pt x="357011" y="171451"/>
                  <a:pt x="361950" y="105129"/>
                  <a:pt x="376767" y="59973"/>
                </a:cubicBezTo>
                <a:cubicBezTo>
                  <a:pt x="391584" y="14817"/>
                  <a:pt x="402167" y="0"/>
                  <a:pt x="419100" y="17639"/>
                </a:cubicBezTo>
                <a:cubicBezTo>
                  <a:pt x="436033" y="35278"/>
                  <a:pt x="455084" y="79728"/>
                  <a:pt x="478367" y="165806"/>
                </a:cubicBezTo>
                <a:cubicBezTo>
                  <a:pt x="501650" y="251884"/>
                  <a:pt x="529872" y="412751"/>
                  <a:pt x="558800" y="534106"/>
                </a:cubicBezTo>
                <a:cubicBezTo>
                  <a:pt x="587728" y="655461"/>
                  <a:pt x="622300" y="802217"/>
                  <a:pt x="651933" y="893939"/>
                </a:cubicBezTo>
                <a:cubicBezTo>
                  <a:pt x="681566" y="985661"/>
                  <a:pt x="706261" y="1029406"/>
                  <a:pt x="736600" y="1084439"/>
                </a:cubicBezTo>
                <a:cubicBezTo>
                  <a:pt x="766939" y="1139472"/>
                  <a:pt x="833967" y="1224139"/>
                  <a:pt x="833967" y="1224139"/>
                </a:cubicBezTo>
                <a:lnTo>
                  <a:pt x="833967" y="1224139"/>
                </a:lnTo>
              </a:path>
            </a:pathLst>
          </a:custGeom>
          <a:solidFill>
            <a:schemeClr val="accent6">
              <a:alpha val="4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orme libre 38"/>
          <p:cNvSpPr/>
          <p:nvPr/>
        </p:nvSpPr>
        <p:spPr>
          <a:xfrm>
            <a:off x="6726750" y="3160709"/>
            <a:ext cx="495549" cy="827890"/>
          </a:xfrm>
          <a:custGeom>
            <a:avLst/>
            <a:gdLst>
              <a:gd name="connsiteX0" fmla="*/ 0 w 833967"/>
              <a:gd name="connsiteY0" fmla="*/ 1236839 h 1236839"/>
              <a:gd name="connsiteX1" fmla="*/ 110067 w 833967"/>
              <a:gd name="connsiteY1" fmla="*/ 1097139 h 1236839"/>
              <a:gd name="connsiteX2" fmla="*/ 215900 w 833967"/>
              <a:gd name="connsiteY2" fmla="*/ 762706 h 1236839"/>
              <a:gd name="connsiteX3" fmla="*/ 330200 w 833967"/>
              <a:gd name="connsiteY3" fmla="*/ 288573 h 1236839"/>
              <a:gd name="connsiteX4" fmla="*/ 376767 w 833967"/>
              <a:gd name="connsiteY4" fmla="*/ 59973 h 1236839"/>
              <a:gd name="connsiteX5" fmla="*/ 419100 w 833967"/>
              <a:gd name="connsiteY5" fmla="*/ 17639 h 1236839"/>
              <a:gd name="connsiteX6" fmla="*/ 478367 w 833967"/>
              <a:gd name="connsiteY6" fmla="*/ 165806 h 1236839"/>
              <a:gd name="connsiteX7" fmla="*/ 558800 w 833967"/>
              <a:gd name="connsiteY7" fmla="*/ 534106 h 1236839"/>
              <a:gd name="connsiteX8" fmla="*/ 651933 w 833967"/>
              <a:gd name="connsiteY8" fmla="*/ 893939 h 1236839"/>
              <a:gd name="connsiteX9" fmla="*/ 736600 w 833967"/>
              <a:gd name="connsiteY9" fmla="*/ 1084439 h 1236839"/>
              <a:gd name="connsiteX10" fmla="*/ 833967 w 833967"/>
              <a:gd name="connsiteY10" fmla="*/ 1224139 h 1236839"/>
              <a:gd name="connsiteX11" fmla="*/ 833967 w 833967"/>
              <a:gd name="connsiteY11" fmla="*/ 1224139 h 123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3967" h="1236839">
                <a:moveTo>
                  <a:pt x="0" y="1236839"/>
                </a:moveTo>
                <a:cubicBezTo>
                  <a:pt x="37042" y="1206500"/>
                  <a:pt x="74084" y="1176161"/>
                  <a:pt x="110067" y="1097139"/>
                </a:cubicBezTo>
                <a:cubicBezTo>
                  <a:pt x="146050" y="1018117"/>
                  <a:pt x="179211" y="897467"/>
                  <a:pt x="215900" y="762706"/>
                </a:cubicBezTo>
                <a:cubicBezTo>
                  <a:pt x="252589" y="627945"/>
                  <a:pt x="303389" y="405695"/>
                  <a:pt x="330200" y="288573"/>
                </a:cubicBezTo>
                <a:cubicBezTo>
                  <a:pt x="357011" y="171451"/>
                  <a:pt x="361950" y="105129"/>
                  <a:pt x="376767" y="59973"/>
                </a:cubicBezTo>
                <a:cubicBezTo>
                  <a:pt x="391584" y="14817"/>
                  <a:pt x="402167" y="0"/>
                  <a:pt x="419100" y="17639"/>
                </a:cubicBezTo>
                <a:cubicBezTo>
                  <a:pt x="436033" y="35278"/>
                  <a:pt x="455084" y="79728"/>
                  <a:pt x="478367" y="165806"/>
                </a:cubicBezTo>
                <a:cubicBezTo>
                  <a:pt x="501650" y="251884"/>
                  <a:pt x="529872" y="412751"/>
                  <a:pt x="558800" y="534106"/>
                </a:cubicBezTo>
                <a:cubicBezTo>
                  <a:pt x="587728" y="655461"/>
                  <a:pt x="622300" y="802217"/>
                  <a:pt x="651933" y="893939"/>
                </a:cubicBezTo>
                <a:cubicBezTo>
                  <a:pt x="681566" y="985661"/>
                  <a:pt x="706261" y="1029406"/>
                  <a:pt x="736600" y="1084439"/>
                </a:cubicBezTo>
                <a:cubicBezTo>
                  <a:pt x="766939" y="1139472"/>
                  <a:pt x="833967" y="1224139"/>
                  <a:pt x="833967" y="1224139"/>
                </a:cubicBezTo>
                <a:lnTo>
                  <a:pt x="833967" y="1224139"/>
                </a:lnTo>
              </a:path>
            </a:pathLst>
          </a:custGeom>
          <a:solidFill>
            <a:srgbClr val="2C7C9F">
              <a:alpha val="43000"/>
            </a:srgb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6363675" y="2124918"/>
            <a:ext cx="64214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rot="5400000" flipH="1" flipV="1">
            <a:off x="6065525" y="3073706"/>
            <a:ext cx="1829786" cy="1588"/>
          </a:xfrm>
          <a:prstGeom prst="line">
            <a:avLst/>
          </a:prstGeom>
          <a:ln w="158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795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 idx="4294967295"/>
          </p:nvPr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4000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Nonlinear</a:t>
            </a:r>
            <a:r>
              <a:rPr lang="fr-FR" sz="40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40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Optical </a:t>
            </a:r>
            <a:r>
              <a:rPr lang="fr-FR" sz="40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Microcavities</a:t>
            </a:r>
            <a:endParaRPr lang="en-US" sz="4000" dirty="0"/>
          </a:p>
        </p:txBody>
      </p:sp>
      <p:sp>
        <p:nvSpPr>
          <p:cNvPr id="6" name="ZoneTexte 5"/>
          <p:cNvSpPr txBox="1"/>
          <p:nvPr/>
        </p:nvSpPr>
        <p:spPr>
          <a:xfrm>
            <a:off x="469900" y="779288"/>
            <a:ext cx="859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GB" sz="2800" b="1" dirty="0" smtClean="0"/>
              <a:t> All-optical switches in PhC semiconductor microcavities</a:t>
            </a:r>
            <a:endParaRPr lang="en-GB" sz="2800" b="1" dirty="0"/>
          </a:p>
        </p:txBody>
      </p:sp>
      <p:grpSp>
        <p:nvGrpSpPr>
          <p:cNvPr id="9" name="Groupe 4"/>
          <p:cNvGrpSpPr>
            <a:grpSpLocks/>
          </p:cNvGrpSpPr>
          <p:nvPr/>
        </p:nvGrpSpPr>
        <p:grpSpPr bwMode="auto">
          <a:xfrm>
            <a:off x="822864" y="1915165"/>
            <a:ext cx="2537626" cy="1404850"/>
            <a:chOff x="1336680" y="1850760"/>
            <a:chExt cx="4023360" cy="2377663"/>
          </a:xfrm>
        </p:grpSpPr>
        <p:pic>
          <p:nvPicPr>
            <p:cNvPr id="10" name="Picture 4"/>
            <p:cNvPicPr>
              <a:picLocks noChangeAspect="1"/>
            </p:cNvPicPr>
            <p:nvPr/>
          </p:nvPicPr>
          <p:blipFill>
            <a:blip r:embed="rId3">
              <a:lum bright="18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0" t="23663" r="25346" b="33060"/>
            <a:stretch>
              <a:fillRect/>
            </a:stretch>
          </p:blipFill>
          <p:spPr bwMode="auto">
            <a:xfrm>
              <a:off x="1629360" y="1850760"/>
              <a:ext cx="3434040" cy="224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5"/>
            <p:cNvSpPr/>
            <p:nvPr/>
          </p:nvSpPr>
          <p:spPr>
            <a:xfrm flipV="1">
              <a:off x="3638563" y="2380281"/>
              <a:ext cx="296126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25560">
              <a:solidFill>
                <a:srgbClr val="FF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2" name="Line 6"/>
            <p:cNvSpPr/>
            <p:nvPr/>
          </p:nvSpPr>
          <p:spPr>
            <a:xfrm flipH="1" flipV="1">
              <a:off x="2698858" y="2382318"/>
              <a:ext cx="343506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25560">
              <a:solidFill>
                <a:srgbClr val="FF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3" name="Oval 7"/>
            <p:cNvSpPr/>
            <p:nvPr/>
          </p:nvSpPr>
          <p:spPr>
            <a:xfrm>
              <a:off x="3030519" y="2072752"/>
              <a:ext cx="610019" cy="69855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0"/>
                <a:gd name="f10" fmla="abs f4"/>
                <a:gd name="f11" fmla="abs f5"/>
                <a:gd name="f12" fmla="abs f6"/>
                <a:gd name="f13" fmla="+- 2700000 f2 0"/>
                <a:gd name="f14" fmla="*/ f9 f1 1"/>
                <a:gd name="f15" fmla="?: f10 f4 1"/>
                <a:gd name="f16" fmla="?: f11 f5 1"/>
                <a:gd name="f17" fmla="?: f12 f6 1"/>
                <a:gd name="f18" fmla="+- f13 0 f2"/>
                <a:gd name="f19" fmla="*/ f14 1 f3"/>
                <a:gd name="f20" fmla="*/ f15 1 21600"/>
                <a:gd name="f21" fmla="*/ f16 1 21600"/>
                <a:gd name="f22" fmla="*/ 21600 f15 1"/>
                <a:gd name="f23" fmla="*/ 21600 f16 1"/>
                <a:gd name="f24" fmla="+- f18 f2 0"/>
                <a:gd name="f25" fmla="+- f19 0 f2"/>
                <a:gd name="f26" fmla="min f21 f20"/>
                <a:gd name="f27" fmla="*/ f22 1 f17"/>
                <a:gd name="f28" fmla="*/ f23 1 f17"/>
                <a:gd name="f29" fmla="*/ f24 f8 1"/>
                <a:gd name="f30" fmla="val f27"/>
                <a:gd name="f31" fmla="val f28"/>
                <a:gd name="f32" fmla="*/ f29 1 f1"/>
                <a:gd name="f33" fmla="*/ f7 f26 1"/>
                <a:gd name="f34" fmla="+- f31 0 f7"/>
                <a:gd name="f35" fmla="+- f30 0 f7"/>
                <a:gd name="f36" fmla="+- 0 0 f32"/>
                <a:gd name="f37" fmla="*/ f34 1 2"/>
                <a:gd name="f38" fmla="*/ f35 1 2"/>
                <a:gd name="f39" fmla="+- 0 0 f36"/>
                <a:gd name="f40" fmla="+- f7 f37 0"/>
                <a:gd name="f41" fmla="+- f7 f38 0"/>
                <a:gd name="f42" fmla="*/ f39 f1 1"/>
                <a:gd name="f43" fmla="*/ f38 f26 1"/>
                <a:gd name="f44" fmla="*/ f37 f26 1"/>
                <a:gd name="f45" fmla="*/ f42 1 f8"/>
                <a:gd name="f46" fmla="*/ f40 f26 1"/>
                <a:gd name="f47" fmla="+- f45 0 f2"/>
                <a:gd name="f48" fmla="cos 1 f47"/>
                <a:gd name="f49" fmla="sin 1 f47"/>
                <a:gd name="f50" fmla="+- 0 0 f48"/>
                <a:gd name="f51" fmla="+- 0 0 f49"/>
                <a:gd name="f52" fmla="+- 0 0 f50"/>
                <a:gd name="f53" fmla="+- 0 0 f51"/>
                <a:gd name="f54" fmla="val f52"/>
                <a:gd name="f55" fmla="val f53"/>
                <a:gd name="f56" fmla="*/ f54 f38 1"/>
                <a:gd name="f57" fmla="*/ f55 f37 1"/>
                <a:gd name="f58" fmla="+- f41 0 f56"/>
                <a:gd name="f59" fmla="+- f41 f56 0"/>
                <a:gd name="f60" fmla="+- f40 0 f57"/>
                <a:gd name="f61" fmla="+- f40 f57 0"/>
                <a:gd name="f62" fmla="*/ f58 f26 1"/>
                <a:gd name="f63" fmla="*/ f60 f26 1"/>
                <a:gd name="f64" fmla="*/ f59 f26 1"/>
                <a:gd name="f65" fmla="*/ f61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">
                  <a:pos x="f62" y="f63"/>
                </a:cxn>
                <a:cxn ang="f25">
                  <a:pos x="f62" y="f65"/>
                </a:cxn>
                <a:cxn ang="f25">
                  <a:pos x="f64" y="f65"/>
                </a:cxn>
                <a:cxn ang="f25">
                  <a:pos x="f64" y="f63"/>
                </a:cxn>
              </a:cxnLst>
              <a:rect l="f62" t="f63" r="f64" b="f65"/>
              <a:pathLst>
                <a:path>
                  <a:moveTo>
                    <a:pt x="f33" y="f46"/>
                  </a:moveTo>
                  <a:arcTo wR="f43" hR="f44" stAng="f1" swAng="f0"/>
                  <a:close/>
                </a:path>
              </a:pathLst>
            </a:custGeom>
            <a:noFill/>
            <a:ln w="19080">
              <a:solidFill>
                <a:srgbClr val="000000"/>
              </a:solidFill>
              <a:custDash>
                <a:ds d="300000" sp="300000"/>
              </a:custDash>
              <a:miter/>
            </a:ln>
          </p:spPr>
          <p:txBody>
            <a:bodyPr wrap="none" anchor="ctr"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4" name="Line 8"/>
            <p:cNvSpPr/>
            <p:nvPr/>
          </p:nvSpPr>
          <p:spPr>
            <a:xfrm flipV="1">
              <a:off x="1336680" y="3298796"/>
              <a:ext cx="590278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38160">
              <a:solidFill>
                <a:srgbClr val="00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5" name="Line 9"/>
            <p:cNvSpPr/>
            <p:nvPr/>
          </p:nvSpPr>
          <p:spPr>
            <a:xfrm flipV="1">
              <a:off x="4740150" y="3315089"/>
              <a:ext cx="61989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38160">
              <a:solidFill>
                <a:srgbClr val="000000"/>
              </a:solidFill>
              <a:prstDash val="solid"/>
              <a:miter/>
              <a:tailEnd type="arrow"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  <p:sp>
          <p:nvSpPr>
            <p:cNvPr id="16" name="Rectangle 11"/>
            <p:cNvSpPr/>
            <p:nvPr/>
          </p:nvSpPr>
          <p:spPr>
            <a:xfrm>
              <a:off x="3346386" y="3740744"/>
              <a:ext cx="799539" cy="487679"/>
            </a:xfrm>
            <a:prstGeom prst="rect">
              <a:avLst/>
            </a:prstGeom>
            <a:solidFill>
              <a:srgbClr val="ADADAD"/>
            </a:solidFill>
            <a:ln>
              <a:noFill/>
              <a:prstDash val="solid"/>
            </a:ln>
          </p:spPr>
          <p:txBody>
            <a:bodyPr wrap="square" lIns="0" tIns="72000" rIns="0" bIns="0" anchorCtr="1" compatLnSpc="0">
              <a:sp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400">
                  <a:solidFill>
                    <a:srgbClr val="FFFF00"/>
                  </a:solidFill>
                  <a:latin typeface="+mn-lt"/>
                  <a:ea typeface="WenQuanYi Micro Hei" pitchFamily="2"/>
                  <a:cs typeface="Arial" pitchFamily="34"/>
                </a:rPr>
                <a:t>1 µm</a:t>
              </a:r>
            </a:p>
          </p:txBody>
        </p:sp>
        <p:sp>
          <p:nvSpPr>
            <p:cNvPr id="17" name="Line 11"/>
            <p:cNvSpPr/>
            <p:nvPr/>
          </p:nvSpPr>
          <p:spPr>
            <a:xfrm flipV="1">
              <a:off x="3399689" y="3805913"/>
              <a:ext cx="698856" cy="611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0"/>
                <a:gd name="f8" fmla="abs f3"/>
                <a:gd name="f9" fmla="abs f4"/>
                <a:gd name="f10" fmla="abs f5"/>
                <a:gd name="f11" fmla="*/ f7 f0 1"/>
                <a:gd name="f12" fmla="?: f8 f3 1"/>
                <a:gd name="f13" fmla="?: f9 f4 1"/>
                <a:gd name="f14" fmla="?: f10 f5 1"/>
                <a:gd name="f15" fmla="*/ f11 1 f2"/>
                <a:gd name="f16" fmla="*/ f12 1 21600"/>
                <a:gd name="f17" fmla="*/ f13 1 21600"/>
                <a:gd name="f18" fmla="*/ 21600 f12 1"/>
                <a:gd name="f19" fmla="*/ 21600 f13 1"/>
                <a:gd name="f20" fmla="+- f15 0 f1"/>
                <a:gd name="f21" fmla="min f17 f16"/>
                <a:gd name="f22" fmla="*/ f18 1 f14"/>
                <a:gd name="f23" fmla="*/ f19 1 f14"/>
                <a:gd name="f24" fmla="val f22"/>
                <a:gd name="f25" fmla="val f23"/>
                <a:gd name="f26" fmla="*/ f6 f21 1"/>
                <a:gd name="f27" fmla="*/ f24 f21 1"/>
                <a:gd name="f28" fmla="*/ f25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0">
                  <a:pos x="f26" y="f26"/>
                </a:cxn>
                <a:cxn ang="f20">
                  <a:pos x="f27" y="f28"/>
                </a:cxn>
              </a:cxnLst>
              <a:rect l="f26" t="f26" r="f27" b="f28"/>
              <a:pathLst>
                <a:path>
                  <a:moveTo>
                    <a:pt x="f26" y="f26"/>
                  </a:moveTo>
                  <a:lnTo>
                    <a:pt x="f27" y="f28"/>
                  </a:lnTo>
                </a:path>
              </a:pathLst>
            </a:custGeom>
            <a:noFill/>
            <a:ln w="25560">
              <a:solidFill>
                <a:srgbClr val="FFFF00"/>
              </a:solidFill>
              <a:prstDash val="solid"/>
              <a:miter/>
            </a:ln>
          </p:spPr>
          <p:txBody>
            <a:bodyPr anchorCtr="1" compatLnSpc="0"/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  <a:buFont typeface="Times New Roman" pitchFamily="16" charset="0"/>
                <a:buNone/>
                <a:defRPr/>
              </a:pPr>
              <a:endParaRPr lang="en-GB" sz="1400">
                <a:latin typeface="+mn-lt"/>
                <a:ea typeface="WenQuanYi Micro Hei" pitchFamily="2"/>
                <a:cs typeface="Lohit Hindi" pitchFamily="2"/>
              </a:endParaRPr>
            </a:p>
          </p:txBody>
        </p:sp>
      </p:grpSp>
      <p:sp>
        <p:nvSpPr>
          <p:cNvPr id="18" name="ZoneTexte 28"/>
          <p:cNvSpPr txBox="1"/>
          <p:nvPr/>
        </p:nvSpPr>
        <p:spPr>
          <a:xfrm>
            <a:off x="59764" y="2243491"/>
            <a:ext cx="1017292" cy="1015663"/>
          </a:xfrm>
          <a:prstGeom prst="rect">
            <a:avLst/>
          </a:prstGeom>
          <a:noFill/>
          <a:ln>
            <a:noFill/>
          </a:ln>
        </p:spPr>
        <p:txBody>
          <a:bodyPr wrap="square" compatLnSpc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>
                <a:solidFill>
                  <a:srgbClr val="558ED5"/>
                </a:solidFill>
                <a:latin typeface="Calibri"/>
                <a:ea typeface="WenQuanYi Micro Hei" pitchFamily="2"/>
                <a:cs typeface="Calibri"/>
              </a:rPr>
              <a:t>Signal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>
                <a:solidFill>
                  <a:srgbClr val="558ED5"/>
                </a:solidFill>
                <a:latin typeface="Calibri"/>
                <a:ea typeface="WenQuanYi Micro Hei" pitchFamily="2"/>
                <a:cs typeface="Calibri"/>
              </a:rPr>
              <a:t>&amp;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 b="1">
                <a:solidFill>
                  <a:srgbClr val="C00000"/>
                </a:solidFill>
                <a:latin typeface="Calibri"/>
                <a:ea typeface="WenQuanYi Micro Hei" pitchFamily="2"/>
                <a:cs typeface="Calibri"/>
              </a:rPr>
              <a:t>Control</a:t>
            </a:r>
          </a:p>
        </p:txBody>
      </p:sp>
      <p:sp>
        <p:nvSpPr>
          <p:cNvPr id="19" name="ZoneTexte 29"/>
          <p:cNvSpPr txBox="1"/>
          <p:nvPr/>
        </p:nvSpPr>
        <p:spPr>
          <a:xfrm>
            <a:off x="469899" y="1302508"/>
            <a:ext cx="2499611" cy="400110"/>
          </a:xfrm>
          <a:prstGeom prst="rect">
            <a:avLst/>
          </a:prstGeom>
          <a:noFill/>
          <a:ln>
            <a:noFill/>
          </a:ln>
        </p:spPr>
        <p:txBody>
          <a:bodyPr wrap="square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 smtClean="0">
                <a:solidFill>
                  <a:schemeClr val="accent6"/>
                </a:solidFill>
                <a:latin typeface="Calibri"/>
                <a:ea typeface="WenQuanYi Micro Hei" pitchFamily="2"/>
                <a:cs typeface="Calibri"/>
              </a:rPr>
              <a:t>GaAs Microcavity</a:t>
            </a:r>
            <a:endParaRPr lang="en-GB">
              <a:solidFill>
                <a:schemeClr val="accent6"/>
              </a:solidFill>
              <a:latin typeface="Calibri"/>
              <a:ea typeface="WenQuanYi Micro Hei" pitchFamily="2"/>
              <a:cs typeface="Calibri"/>
            </a:endParaRPr>
          </a:p>
        </p:txBody>
      </p:sp>
      <p:cxnSp>
        <p:nvCxnSpPr>
          <p:cNvPr id="20" name="Connecteur droit avec flèche 23"/>
          <p:cNvCxnSpPr>
            <a:cxnSpLocks noChangeShapeType="1"/>
          </p:cNvCxnSpPr>
          <p:nvPr/>
        </p:nvCxnSpPr>
        <p:spPr bwMode="auto">
          <a:xfrm>
            <a:off x="1637469" y="1650291"/>
            <a:ext cx="286386" cy="261043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onnecteur droit avec flèche 20"/>
          <p:cNvCxnSpPr/>
          <p:nvPr/>
        </p:nvCxnSpPr>
        <p:spPr bwMode="auto">
          <a:xfrm flipH="1">
            <a:off x="2083584" y="1780812"/>
            <a:ext cx="580962" cy="4484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ZoneTexte 21"/>
          <p:cNvSpPr txBox="1"/>
          <p:nvPr/>
        </p:nvSpPr>
        <p:spPr>
          <a:xfrm>
            <a:off x="2603091" y="1343990"/>
            <a:ext cx="356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>
                <a:solidFill>
                  <a:schemeClr val="tx1"/>
                </a:solidFill>
                <a:latin typeface="Calibri"/>
                <a:cs typeface="Calibri"/>
              </a:rPr>
              <a:t>Generation of free-carriers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560049" y="1343990"/>
            <a:ext cx="3858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>
                <a:latin typeface="Wingdings"/>
                <a:ea typeface="Wingdings"/>
                <a:cs typeface="Wingdings"/>
              </a:rPr>
              <a:t></a:t>
            </a:r>
            <a:r>
              <a:rPr lang="en-GB" smtClean="0"/>
              <a:t> Frequency blue-shift</a:t>
            </a:r>
            <a:endParaRPr lang="en-GB"/>
          </a:p>
        </p:txBody>
      </p:sp>
      <p:sp>
        <p:nvSpPr>
          <p:cNvPr id="25" name="Rectangle 3"/>
          <p:cNvSpPr/>
          <p:nvPr/>
        </p:nvSpPr>
        <p:spPr>
          <a:xfrm>
            <a:off x="378961" y="3320015"/>
            <a:ext cx="4165055" cy="338554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anchorCtr="1" compatLnSpc="0">
            <a:spAutoFit/>
          </a:bodyPr>
          <a:lstStyle/>
          <a:p>
            <a:pPr algn="ctr" hangingPunct="0">
              <a:spcBef>
                <a:spcPts val="799"/>
              </a:spcBef>
              <a:spcAft>
                <a:spcPts val="0"/>
              </a:spcAft>
              <a:buFont typeface="Times New Roman" pitchFamily="16" charset="0"/>
              <a:buNone/>
              <a:defRPr/>
            </a:pPr>
            <a:r>
              <a:rPr lang="en-GB" sz="1600" dirty="0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C.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Husko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, Appl. Phys. </a:t>
            </a:r>
            <a:r>
              <a:rPr lang="en-GB" sz="1600" dirty="0" err="1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Lett</a:t>
            </a:r>
            <a:r>
              <a:rPr lang="en-GB" sz="1600" dirty="0">
                <a:solidFill>
                  <a:schemeClr val="tx1"/>
                </a:solidFill>
                <a:latin typeface="Calibri"/>
                <a:ea typeface="WenQuanYi Micro Hei" pitchFamily="2"/>
                <a:cs typeface="Calibri"/>
              </a:rPr>
              <a:t>. 94, 021111 (2009)</a:t>
            </a:r>
          </a:p>
        </p:txBody>
      </p:sp>
      <p:pic>
        <p:nvPicPr>
          <p:cNvPr id="34" name="Image 33" descr="res3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62959" y="2031996"/>
            <a:ext cx="25654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Image 34" descr="res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62959" y="2031996"/>
            <a:ext cx="25654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ZoneTexte 28"/>
          <p:cNvSpPr txBox="1">
            <a:spLocks noChangeArrowheads="1"/>
          </p:cNvSpPr>
          <p:nvPr/>
        </p:nvSpPr>
        <p:spPr bwMode="auto">
          <a:xfrm rot="16200000">
            <a:off x="4024625" y="2741451"/>
            <a:ext cx="2079882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mtClean="0"/>
              <a:t>Transmission</a:t>
            </a:r>
            <a:endParaRPr lang="en-GB"/>
          </a:p>
        </p:txBody>
      </p:sp>
      <p:sp>
        <p:nvSpPr>
          <p:cNvPr id="37" name="ZoneTexte 29"/>
          <p:cNvSpPr txBox="1">
            <a:spLocks noChangeArrowheads="1"/>
          </p:cNvSpPr>
          <p:nvPr/>
        </p:nvSpPr>
        <p:spPr bwMode="auto">
          <a:xfrm>
            <a:off x="7788804" y="3781393"/>
            <a:ext cx="1274708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mtClean="0"/>
              <a:t>Frequency</a:t>
            </a:r>
            <a:endParaRPr lang="en-GB"/>
          </a:p>
        </p:txBody>
      </p:sp>
      <p:sp>
        <p:nvSpPr>
          <p:cNvPr id="38" name="Forme libre 37"/>
          <p:cNvSpPr/>
          <p:nvPr/>
        </p:nvSpPr>
        <p:spPr>
          <a:xfrm>
            <a:off x="6096732" y="2031997"/>
            <a:ext cx="495549" cy="1956602"/>
          </a:xfrm>
          <a:custGeom>
            <a:avLst/>
            <a:gdLst>
              <a:gd name="connsiteX0" fmla="*/ 0 w 833967"/>
              <a:gd name="connsiteY0" fmla="*/ 1236839 h 1236839"/>
              <a:gd name="connsiteX1" fmla="*/ 110067 w 833967"/>
              <a:gd name="connsiteY1" fmla="*/ 1097139 h 1236839"/>
              <a:gd name="connsiteX2" fmla="*/ 215900 w 833967"/>
              <a:gd name="connsiteY2" fmla="*/ 762706 h 1236839"/>
              <a:gd name="connsiteX3" fmla="*/ 330200 w 833967"/>
              <a:gd name="connsiteY3" fmla="*/ 288573 h 1236839"/>
              <a:gd name="connsiteX4" fmla="*/ 376767 w 833967"/>
              <a:gd name="connsiteY4" fmla="*/ 59973 h 1236839"/>
              <a:gd name="connsiteX5" fmla="*/ 419100 w 833967"/>
              <a:gd name="connsiteY5" fmla="*/ 17639 h 1236839"/>
              <a:gd name="connsiteX6" fmla="*/ 478367 w 833967"/>
              <a:gd name="connsiteY6" fmla="*/ 165806 h 1236839"/>
              <a:gd name="connsiteX7" fmla="*/ 558800 w 833967"/>
              <a:gd name="connsiteY7" fmla="*/ 534106 h 1236839"/>
              <a:gd name="connsiteX8" fmla="*/ 651933 w 833967"/>
              <a:gd name="connsiteY8" fmla="*/ 893939 h 1236839"/>
              <a:gd name="connsiteX9" fmla="*/ 736600 w 833967"/>
              <a:gd name="connsiteY9" fmla="*/ 1084439 h 1236839"/>
              <a:gd name="connsiteX10" fmla="*/ 833967 w 833967"/>
              <a:gd name="connsiteY10" fmla="*/ 1224139 h 1236839"/>
              <a:gd name="connsiteX11" fmla="*/ 833967 w 833967"/>
              <a:gd name="connsiteY11" fmla="*/ 1224139 h 123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3967" h="1236839">
                <a:moveTo>
                  <a:pt x="0" y="1236839"/>
                </a:moveTo>
                <a:cubicBezTo>
                  <a:pt x="37042" y="1206500"/>
                  <a:pt x="74084" y="1176161"/>
                  <a:pt x="110067" y="1097139"/>
                </a:cubicBezTo>
                <a:cubicBezTo>
                  <a:pt x="146050" y="1018117"/>
                  <a:pt x="179211" y="897467"/>
                  <a:pt x="215900" y="762706"/>
                </a:cubicBezTo>
                <a:cubicBezTo>
                  <a:pt x="252589" y="627945"/>
                  <a:pt x="303389" y="405695"/>
                  <a:pt x="330200" y="288573"/>
                </a:cubicBezTo>
                <a:cubicBezTo>
                  <a:pt x="357011" y="171451"/>
                  <a:pt x="361950" y="105129"/>
                  <a:pt x="376767" y="59973"/>
                </a:cubicBezTo>
                <a:cubicBezTo>
                  <a:pt x="391584" y="14817"/>
                  <a:pt x="402167" y="0"/>
                  <a:pt x="419100" y="17639"/>
                </a:cubicBezTo>
                <a:cubicBezTo>
                  <a:pt x="436033" y="35278"/>
                  <a:pt x="455084" y="79728"/>
                  <a:pt x="478367" y="165806"/>
                </a:cubicBezTo>
                <a:cubicBezTo>
                  <a:pt x="501650" y="251884"/>
                  <a:pt x="529872" y="412751"/>
                  <a:pt x="558800" y="534106"/>
                </a:cubicBezTo>
                <a:cubicBezTo>
                  <a:pt x="587728" y="655461"/>
                  <a:pt x="622300" y="802217"/>
                  <a:pt x="651933" y="893939"/>
                </a:cubicBezTo>
                <a:cubicBezTo>
                  <a:pt x="681566" y="985661"/>
                  <a:pt x="706261" y="1029406"/>
                  <a:pt x="736600" y="1084439"/>
                </a:cubicBezTo>
                <a:cubicBezTo>
                  <a:pt x="766939" y="1139472"/>
                  <a:pt x="833967" y="1224139"/>
                  <a:pt x="833967" y="1224139"/>
                </a:cubicBezTo>
                <a:lnTo>
                  <a:pt x="833967" y="1224139"/>
                </a:lnTo>
              </a:path>
            </a:pathLst>
          </a:custGeom>
          <a:solidFill>
            <a:schemeClr val="accent6">
              <a:alpha val="4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orme libre 38"/>
          <p:cNvSpPr/>
          <p:nvPr/>
        </p:nvSpPr>
        <p:spPr>
          <a:xfrm>
            <a:off x="6726750" y="3160709"/>
            <a:ext cx="495549" cy="827890"/>
          </a:xfrm>
          <a:custGeom>
            <a:avLst/>
            <a:gdLst>
              <a:gd name="connsiteX0" fmla="*/ 0 w 833967"/>
              <a:gd name="connsiteY0" fmla="*/ 1236839 h 1236839"/>
              <a:gd name="connsiteX1" fmla="*/ 110067 w 833967"/>
              <a:gd name="connsiteY1" fmla="*/ 1097139 h 1236839"/>
              <a:gd name="connsiteX2" fmla="*/ 215900 w 833967"/>
              <a:gd name="connsiteY2" fmla="*/ 762706 h 1236839"/>
              <a:gd name="connsiteX3" fmla="*/ 330200 w 833967"/>
              <a:gd name="connsiteY3" fmla="*/ 288573 h 1236839"/>
              <a:gd name="connsiteX4" fmla="*/ 376767 w 833967"/>
              <a:gd name="connsiteY4" fmla="*/ 59973 h 1236839"/>
              <a:gd name="connsiteX5" fmla="*/ 419100 w 833967"/>
              <a:gd name="connsiteY5" fmla="*/ 17639 h 1236839"/>
              <a:gd name="connsiteX6" fmla="*/ 478367 w 833967"/>
              <a:gd name="connsiteY6" fmla="*/ 165806 h 1236839"/>
              <a:gd name="connsiteX7" fmla="*/ 558800 w 833967"/>
              <a:gd name="connsiteY7" fmla="*/ 534106 h 1236839"/>
              <a:gd name="connsiteX8" fmla="*/ 651933 w 833967"/>
              <a:gd name="connsiteY8" fmla="*/ 893939 h 1236839"/>
              <a:gd name="connsiteX9" fmla="*/ 736600 w 833967"/>
              <a:gd name="connsiteY9" fmla="*/ 1084439 h 1236839"/>
              <a:gd name="connsiteX10" fmla="*/ 833967 w 833967"/>
              <a:gd name="connsiteY10" fmla="*/ 1224139 h 1236839"/>
              <a:gd name="connsiteX11" fmla="*/ 833967 w 833967"/>
              <a:gd name="connsiteY11" fmla="*/ 1224139 h 123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3967" h="1236839">
                <a:moveTo>
                  <a:pt x="0" y="1236839"/>
                </a:moveTo>
                <a:cubicBezTo>
                  <a:pt x="37042" y="1206500"/>
                  <a:pt x="74084" y="1176161"/>
                  <a:pt x="110067" y="1097139"/>
                </a:cubicBezTo>
                <a:cubicBezTo>
                  <a:pt x="146050" y="1018117"/>
                  <a:pt x="179211" y="897467"/>
                  <a:pt x="215900" y="762706"/>
                </a:cubicBezTo>
                <a:cubicBezTo>
                  <a:pt x="252589" y="627945"/>
                  <a:pt x="303389" y="405695"/>
                  <a:pt x="330200" y="288573"/>
                </a:cubicBezTo>
                <a:cubicBezTo>
                  <a:pt x="357011" y="171451"/>
                  <a:pt x="361950" y="105129"/>
                  <a:pt x="376767" y="59973"/>
                </a:cubicBezTo>
                <a:cubicBezTo>
                  <a:pt x="391584" y="14817"/>
                  <a:pt x="402167" y="0"/>
                  <a:pt x="419100" y="17639"/>
                </a:cubicBezTo>
                <a:cubicBezTo>
                  <a:pt x="436033" y="35278"/>
                  <a:pt x="455084" y="79728"/>
                  <a:pt x="478367" y="165806"/>
                </a:cubicBezTo>
                <a:cubicBezTo>
                  <a:pt x="501650" y="251884"/>
                  <a:pt x="529872" y="412751"/>
                  <a:pt x="558800" y="534106"/>
                </a:cubicBezTo>
                <a:cubicBezTo>
                  <a:pt x="587728" y="655461"/>
                  <a:pt x="622300" y="802217"/>
                  <a:pt x="651933" y="893939"/>
                </a:cubicBezTo>
                <a:cubicBezTo>
                  <a:pt x="681566" y="985661"/>
                  <a:pt x="706261" y="1029406"/>
                  <a:pt x="736600" y="1084439"/>
                </a:cubicBezTo>
                <a:cubicBezTo>
                  <a:pt x="766939" y="1139472"/>
                  <a:pt x="833967" y="1224139"/>
                  <a:pt x="833967" y="1224139"/>
                </a:cubicBezTo>
                <a:lnTo>
                  <a:pt x="833967" y="1224139"/>
                </a:lnTo>
              </a:path>
            </a:pathLst>
          </a:custGeom>
          <a:solidFill>
            <a:srgbClr val="2C7C9F">
              <a:alpha val="43000"/>
            </a:srgb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6363675" y="2124918"/>
            <a:ext cx="64214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rot="5400000" flipH="1" flipV="1">
            <a:off x="6065525" y="3073706"/>
            <a:ext cx="1829786" cy="1588"/>
          </a:xfrm>
          <a:prstGeom prst="line">
            <a:avLst/>
          </a:prstGeom>
          <a:ln w="158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93470" y="3899429"/>
            <a:ext cx="457543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smtClean="0">
                <a:solidFill>
                  <a:srgbClr val="7EB606"/>
                </a:solidFill>
              </a:rPr>
              <a:t>Frequency detuning issues :</a:t>
            </a:r>
          </a:p>
          <a:p>
            <a:pPr>
              <a:spcAft>
                <a:spcPts val="600"/>
              </a:spcAft>
              <a:buFont typeface="Lucida Grande"/>
              <a:buChar char="➔"/>
            </a:pPr>
            <a:r>
              <a:rPr lang="en-GB" smtClean="0"/>
              <a:t> limitation in the coupling efficiency of the control pulse </a:t>
            </a:r>
          </a:p>
          <a:p>
            <a:pPr>
              <a:spcAft>
                <a:spcPts val="600"/>
              </a:spcAft>
              <a:buFont typeface="Lucida Grande"/>
              <a:buChar char="➔"/>
            </a:pPr>
            <a:r>
              <a:rPr lang="en-GB" smtClean="0"/>
              <a:t> Cavity enhancement effect is not maintained for the entire pulse duration</a:t>
            </a:r>
          </a:p>
          <a:p>
            <a:pPr>
              <a:spcAft>
                <a:spcPts val="600"/>
              </a:spcAft>
              <a:buFont typeface="Lucida Grande"/>
              <a:buChar char="➔"/>
            </a:pPr>
            <a:r>
              <a:rPr lang="en-GB" smtClean="0"/>
              <a:t> Ringing behavior : leads to a temporal distorsion of the pulse</a:t>
            </a:r>
            <a:endParaRPr lang="en-GB"/>
          </a:p>
        </p:txBody>
      </p:sp>
      <p:pic>
        <p:nvPicPr>
          <p:cNvPr id="29" name="Image 28" descr="u_NLR_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527" y="4312486"/>
            <a:ext cx="2457405" cy="1891481"/>
          </a:xfrm>
          <a:prstGeom prst="rect">
            <a:avLst/>
          </a:prstGeom>
        </p:spPr>
      </p:pic>
      <p:sp>
        <p:nvSpPr>
          <p:cNvPr id="30" name="ZoneTexte 29"/>
          <p:cNvSpPr txBox="1">
            <a:spLocks noChangeArrowheads="1"/>
          </p:cNvSpPr>
          <p:nvPr/>
        </p:nvSpPr>
        <p:spPr bwMode="auto">
          <a:xfrm>
            <a:off x="7459366" y="6129917"/>
            <a:ext cx="6493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r>
              <a:rPr lang="en-GB" sz="1800" dirty="0" smtClean="0"/>
              <a:t>Time</a:t>
            </a:r>
            <a:endParaRPr lang="en-GB" sz="1800" dirty="0"/>
          </a:p>
        </p:txBody>
      </p:sp>
      <p:sp>
        <p:nvSpPr>
          <p:cNvPr id="31" name="ZoneTexte 29"/>
          <p:cNvSpPr txBox="1">
            <a:spLocks noChangeArrowheads="1"/>
          </p:cNvSpPr>
          <p:nvPr/>
        </p:nvSpPr>
        <p:spPr bwMode="auto">
          <a:xfrm rot="16200000">
            <a:off x="5737367" y="5067099"/>
            <a:ext cx="13189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r>
              <a:rPr lang="en-GB" sz="1800" dirty="0" smtClean="0"/>
              <a:t>Power (</a:t>
            </a:r>
            <a:r>
              <a:rPr lang="en-GB" sz="1800" dirty="0" err="1" smtClean="0"/>
              <a:t>a.u</a:t>
            </a:r>
            <a:r>
              <a:rPr lang="en-GB" sz="1800" dirty="0" smtClean="0"/>
              <a:t>.)</a:t>
            </a:r>
            <a:endParaRPr lang="en-GB" sz="1800" dirty="0"/>
          </a:p>
        </p:txBody>
      </p:sp>
      <p:sp>
        <p:nvSpPr>
          <p:cNvPr id="33" name="ZoneTexte 32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724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FR" sz="4000" b="1" kern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Nonlinear Optical Microcavities</a:t>
            </a:r>
            <a:endParaRPr lang="en-US" sz="4000" dirty="0"/>
          </a:p>
        </p:txBody>
      </p:sp>
      <p:sp>
        <p:nvSpPr>
          <p:cNvPr id="5" name="ZoneTexte 4"/>
          <p:cNvSpPr txBox="1"/>
          <p:nvPr/>
        </p:nvSpPr>
        <p:spPr>
          <a:xfrm>
            <a:off x="1300621" y="923542"/>
            <a:ext cx="74823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QUESTION :</a:t>
            </a:r>
          </a:p>
          <a:p>
            <a:pPr algn="ctr"/>
            <a:r>
              <a:rPr lang="en-GB" sz="2800" b="1" dirty="0" smtClean="0"/>
              <a:t>Is there a way to control the light-localization effect in a nonlinear optical resonator ?</a:t>
            </a:r>
            <a:endParaRPr lang="en-GB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323731" y="2444083"/>
            <a:ext cx="94361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GB" sz="2400" b="1" dirty="0" smtClean="0">
                <a:solidFill>
                  <a:schemeClr val="accent2"/>
                </a:solidFill>
              </a:rPr>
              <a:t> ISSUES to be addressed</a:t>
            </a:r>
            <a:endParaRPr lang="en-GB" sz="2400" dirty="0" smtClean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  <a:buFont typeface="Lucida Grande"/>
              <a:buChar char="➔"/>
            </a:pPr>
            <a:r>
              <a:rPr lang="en-GB" sz="2400" dirty="0" smtClean="0"/>
              <a:t> More efficient way to excite a cavity in nonlinear regime ?</a:t>
            </a:r>
          </a:p>
          <a:p>
            <a:pPr>
              <a:spcAft>
                <a:spcPts val="600"/>
              </a:spcAft>
              <a:buFont typeface="Lucida Grande"/>
              <a:buChar char="➔"/>
            </a:pPr>
            <a:r>
              <a:rPr lang="en-GB" sz="2400" dirty="0" smtClean="0"/>
              <a:t> Enhancement of the intra-cavity light-matter interaction ?</a:t>
            </a:r>
          </a:p>
          <a:p>
            <a:pPr>
              <a:spcAft>
                <a:spcPts val="600"/>
              </a:spcAft>
              <a:buFont typeface="Lucida Grande"/>
              <a:buChar char="➔"/>
            </a:pPr>
            <a:r>
              <a:rPr lang="en-GB" sz="2400" dirty="0" smtClean="0"/>
              <a:t> Any control on the NL freq. shift </a:t>
            </a:r>
            <a:r>
              <a:rPr lang="en-GB" sz="2400" i="1" dirty="0" smtClean="0"/>
              <a:t>Δω</a:t>
            </a:r>
            <a:r>
              <a:rPr lang="en-GB" sz="2400" i="1" baseline="-25000" dirty="0" smtClean="0"/>
              <a:t>N</a:t>
            </a:r>
            <a:r>
              <a:rPr lang="en-GB" sz="2400" baseline="-25000" dirty="0" smtClean="0"/>
              <a:t>L</a:t>
            </a:r>
            <a:r>
              <a:rPr lang="en-GB" sz="2400" dirty="0" smtClean="0"/>
              <a:t> + intra-cavity fields dynamics ?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5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0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FR" sz="4000" b="1" kern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Nonlinear Optical Microcavities</a:t>
            </a:r>
            <a:endParaRPr lang="en-US" sz="4000" dirty="0"/>
          </a:p>
        </p:txBody>
      </p:sp>
      <p:sp>
        <p:nvSpPr>
          <p:cNvPr id="5" name="ZoneTexte 4"/>
          <p:cNvSpPr txBox="1"/>
          <p:nvPr/>
        </p:nvSpPr>
        <p:spPr>
          <a:xfrm>
            <a:off x="1300621" y="923542"/>
            <a:ext cx="74823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QUESTION :</a:t>
            </a:r>
          </a:p>
          <a:p>
            <a:pPr algn="ctr"/>
            <a:r>
              <a:rPr lang="en-GB" sz="2800" b="1" dirty="0" smtClean="0"/>
              <a:t>Is there a way to control the light-localization effect in a nonlinear optical resonator ?</a:t>
            </a:r>
            <a:endParaRPr lang="en-GB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323731" y="2444083"/>
            <a:ext cx="94361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GB" sz="2400" b="1" dirty="0" smtClean="0">
                <a:solidFill>
                  <a:schemeClr val="accent2"/>
                </a:solidFill>
              </a:rPr>
              <a:t> ISSUES to be addressed</a:t>
            </a:r>
            <a:endParaRPr lang="en-GB" sz="2400" dirty="0" smtClean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  <a:buFont typeface="Lucida Grande"/>
              <a:buChar char="➔"/>
            </a:pPr>
            <a:r>
              <a:rPr lang="en-GB" sz="2400" dirty="0" smtClean="0"/>
              <a:t> More efficient way to excite a cavity in nonlinear regime ?</a:t>
            </a:r>
          </a:p>
          <a:p>
            <a:pPr>
              <a:spcAft>
                <a:spcPts val="600"/>
              </a:spcAft>
              <a:buFont typeface="Lucida Grande"/>
              <a:buChar char="➔"/>
            </a:pPr>
            <a:r>
              <a:rPr lang="en-GB" sz="2400" dirty="0" smtClean="0"/>
              <a:t> Enhancement of the intra-cavity light-matter interaction ?</a:t>
            </a:r>
          </a:p>
          <a:p>
            <a:pPr>
              <a:spcAft>
                <a:spcPts val="600"/>
              </a:spcAft>
              <a:buFont typeface="Lucida Grande"/>
              <a:buChar char="➔"/>
            </a:pPr>
            <a:r>
              <a:rPr lang="en-GB" sz="2400" dirty="0" smtClean="0"/>
              <a:t> Any control on the NL freq. shift </a:t>
            </a:r>
            <a:r>
              <a:rPr lang="en-GB" sz="2400" i="1" dirty="0" smtClean="0"/>
              <a:t>Δω</a:t>
            </a:r>
            <a:r>
              <a:rPr lang="en-GB" sz="2400" i="1" baseline="-25000" dirty="0" smtClean="0"/>
              <a:t>N</a:t>
            </a:r>
            <a:r>
              <a:rPr lang="en-GB" sz="2400" baseline="-25000" dirty="0" smtClean="0"/>
              <a:t>L</a:t>
            </a:r>
            <a:r>
              <a:rPr lang="en-GB" sz="2400" dirty="0" smtClean="0"/>
              <a:t> + intra-cavity fields dynamics ? 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1939983" y="4444532"/>
            <a:ext cx="5489517" cy="954107"/>
          </a:xfrm>
          <a:prstGeom prst="roundRect">
            <a:avLst/>
          </a:prstGeom>
          <a:solidFill>
            <a:schemeClr val="accent4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939983" y="4442570"/>
            <a:ext cx="5489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 smtClean="0">
                <a:solidFill>
                  <a:schemeClr val="bg1"/>
                </a:solidFill>
                <a:latin typeface="Wingdings"/>
                <a:ea typeface="Wingdings"/>
                <a:cs typeface="Wingdings"/>
              </a:rPr>
              <a:t></a:t>
            </a:r>
            <a:r>
              <a:rPr lang="en-GB" sz="2800" b="1" dirty="0" smtClean="0">
                <a:solidFill>
                  <a:schemeClr val="bg1"/>
                </a:solidFill>
              </a:rPr>
              <a:t> Coherent excitation of atomic and molecular resonances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416251" y="5398639"/>
            <a:ext cx="4453545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1800" dirty="0" smtClean="0"/>
              <a:t>D. </a:t>
            </a:r>
            <a:r>
              <a:rPr lang="en-GB" sz="1800" dirty="0" err="1" smtClean="0"/>
              <a:t>Meshulach</a:t>
            </a:r>
            <a:r>
              <a:rPr lang="en-GB" sz="1800" dirty="0" smtClean="0"/>
              <a:t>, Nature 396, 239 (1998)</a:t>
            </a:r>
          </a:p>
          <a:p>
            <a:r>
              <a:rPr lang="en-GB" sz="1800" dirty="0" smtClean="0"/>
              <a:t>B. </a:t>
            </a:r>
            <a:r>
              <a:rPr lang="en-GB" sz="1800" dirty="0" err="1" smtClean="0"/>
              <a:t>Chatel</a:t>
            </a:r>
            <a:r>
              <a:rPr lang="en-GB" sz="1800" dirty="0" smtClean="0"/>
              <a:t> &amp; B. Girard, </a:t>
            </a:r>
            <a:r>
              <a:rPr lang="en-GB" sz="1800" i="1" dirty="0" smtClean="0"/>
              <a:t>in </a:t>
            </a:r>
            <a:r>
              <a:rPr lang="en-GB" sz="1800" i="1" dirty="0" err="1" smtClean="0"/>
              <a:t>Femtosecond</a:t>
            </a:r>
            <a:r>
              <a:rPr lang="en-GB" sz="1800" i="1" dirty="0" smtClean="0"/>
              <a:t> Laser Spectroscopy</a:t>
            </a:r>
            <a:r>
              <a:rPr lang="en-GB" sz="1800" dirty="0" smtClean="0"/>
              <a:t>, Springer  (2005)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5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3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89" y="1673883"/>
            <a:ext cx="2413000" cy="151892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46" y="1673883"/>
            <a:ext cx="2463800" cy="152908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89" y="1711606"/>
            <a:ext cx="2352040" cy="153416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3429" y="1698906"/>
            <a:ext cx="2468880" cy="155956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5001777" y="1243324"/>
            <a:ext cx="1849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Input pulse</a:t>
            </a:r>
            <a:endParaRPr lang="en-GB"/>
          </a:p>
        </p:txBody>
      </p:sp>
      <p:sp>
        <p:nvSpPr>
          <p:cNvPr id="22" name="ZoneTexte 21"/>
          <p:cNvSpPr txBox="1"/>
          <p:nvPr/>
        </p:nvSpPr>
        <p:spPr>
          <a:xfrm>
            <a:off x="7131734" y="1273773"/>
            <a:ext cx="2103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Intracavity pulse</a:t>
            </a:r>
            <a:endParaRPr lang="en-GB"/>
          </a:p>
        </p:txBody>
      </p:sp>
      <p:pic>
        <p:nvPicPr>
          <p:cNvPr id="23" name="Image 10" descr="cavity.pdf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72334" y="1711606"/>
            <a:ext cx="2590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ZoneTexte 24"/>
          <p:cNvSpPr txBox="1"/>
          <p:nvPr/>
        </p:nvSpPr>
        <p:spPr>
          <a:xfrm>
            <a:off x="752795" y="935547"/>
            <a:ext cx="5015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S. </a:t>
            </a:r>
            <a:r>
              <a:rPr lang="en-GB" sz="1600" dirty="0" err="1" smtClean="0"/>
              <a:t>Sandhu</a:t>
            </a:r>
            <a:r>
              <a:rPr lang="en-GB" sz="1600" dirty="0" smtClean="0"/>
              <a:t> et al., App. Phys. </a:t>
            </a:r>
            <a:r>
              <a:rPr lang="en-GB" sz="1600" dirty="0" err="1" smtClean="0"/>
              <a:t>Lett</a:t>
            </a:r>
            <a:r>
              <a:rPr lang="en-GB" sz="1600" dirty="0" smtClean="0"/>
              <a:t>. 96, 231108 (2010)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400" y="1700395"/>
            <a:ext cx="2413000" cy="151892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857" y="1700395"/>
            <a:ext cx="2463800" cy="1529080"/>
          </a:xfrm>
          <a:prstGeom prst="rect">
            <a:avLst/>
          </a:prstGeom>
        </p:spPr>
      </p:pic>
      <p:graphicFrame>
        <p:nvGraphicFramePr>
          <p:cNvPr id="757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293406"/>
              </p:ext>
            </p:extLst>
          </p:nvPr>
        </p:nvGraphicFramePr>
        <p:xfrm>
          <a:off x="34647" y="1471099"/>
          <a:ext cx="198913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49" name="…quation" r:id="rId9" imgW="1155700" imgH="279400" progId="Equation.3">
                  <p:embed/>
                </p:oleObj>
              </mc:Choice>
              <mc:Fallback>
                <p:oleObj name="…quation" r:id="rId9" imgW="1155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47" y="1471099"/>
                        <a:ext cx="1989137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9223443" y="6459253"/>
            <a:ext cx="62452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495300" y="0"/>
            <a:ext cx="866775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FR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Coherent</a:t>
            </a:r>
            <a:r>
              <a:rPr lang="fr-FR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&amp; </a:t>
            </a:r>
            <a:r>
              <a:rPr lang="fr-FR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</a:t>
            </a:r>
            <a:r>
              <a:rPr lang="fr-FR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fr-FR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iota">
  <a:themeElements>
    <a:clrScheme name="Bris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21_iota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o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o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o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o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o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o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o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o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o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o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o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o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osislo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uche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uche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uche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uche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uche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uche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uche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uche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uche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uche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uche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31531</TotalTime>
  <Words>2324</Words>
  <Application>Microsoft Office PowerPoint</Application>
  <PresentationFormat>Format A4 (210 x 297 mm)</PresentationFormat>
  <Paragraphs>365</Paragraphs>
  <Slides>33</Slides>
  <Notes>13</Notes>
  <HiddenSlides>0</HiddenSlides>
  <MMClips>0</MMClips>
  <ScaleCrop>false</ScaleCrop>
  <HeadingPairs>
    <vt:vector size="6" baseType="variant"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21_iota</vt:lpstr>
      <vt:lpstr>1_Thème Office</vt:lpstr>
      <vt:lpstr>Posislot</vt:lpstr>
      <vt:lpstr>…quation</vt:lpstr>
      <vt:lpstr> Nonlinear Cavity Response under Coherent Excitation: Numerical and Experimental Investigation</vt:lpstr>
      <vt:lpstr>PhC Microcavities in Semi-Conductors</vt:lpstr>
      <vt:lpstr>Nonlinear Optical Microcavities</vt:lpstr>
      <vt:lpstr>Nonlinear Optical Microcavities</vt:lpstr>
      <vt:lpstr>Nonlinear Optical Microcavities</vt:lpstr>
      <vt:lpstr>Nonlinear Optical Microcavities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Nicolas DUBREUIL -  Parcours</dc:title>
  <dc:creator>Nicolas Dubreuil</dc:creator>
  <cp:lastModifiedBy>Samuel_F-Serna_O</cp:lastModifiedBy>
  <cp:revision>470</cp:revision>
  <cp:lastPrinted>2013-09-13T05:12:02Z</cp:lastPrinted>
  <dcterms:created xsi:type="dcterms:W3CDTF">2014-09-30T20:37:30Z</dcterms:created>
  <dcterms:modified xsi:type="dcterms:W3CDTF">2015-10-19T15:38:59Z</dcterms:modified>
</cp:coreProperties>
</file>